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  <p:sldMasterId id="2147483682" r:id="rId5"/>
    <p:sldMasterId id="2147483694" r:id="rId6"/>
  </p:sldMasterIdLst>
  <p:notesMasterIdLst>
    <p:notesMasterId r:id="rId22"/>
  </p:notesMasterIdLst>
  <p:sldIdLst>
    <p:sldId id="341" r:id="rId7"/>
    <p:sldId id="1159" r:id="rId8"/>
    <p:sldId id="1163" r:id="rId9"/>
    <p:sldId id="1178" r:id="rId10"/>
    <p:sldId id="1164" r:id="rId11"/>
    <p:sldId id="1165" r:id="rId12"/>
    <p:sldId id="1172" r:id="rId13"/>
    <p:sldId id="1171" r:id="rId14"/>
    <p:sldId id="1174" r:id="rId15"/>
    <p:sldId id="1169" r:id="rId16"/>
    <p:sldId id="1170" r:id="rId17"/>
    <p:sldId id="1162" r:id="rId18"/>
    <p:sldId id="1176" r:id="rId19"/>
    <p:sldId id="1177" r:id="rId20"/>
    <p:sldId id="324" r:id="rId2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543"/>
    <a:srgbClr val="2E4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Střední styl 4 – zvýraznění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C89EF96-8CEA-46FF-86C4-4CE0E7609802}" styleName="Světlý styl 3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DBED569-4797-4DF1-A0F4-6AAB3CD982D8}" styleName="Světlý styl 3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Styl s motivem 1 – zvýraznění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929F9F4-4A8F-4326-A1B4-22849713DDAB}" styleName="Tmavý styl 1 – zvýraznění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Tmavý styl 1 – zvýraznění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Tmavý styl 1 – zvýraznění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Tmavý styl 1 – zvýraznění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Tmavý styl 2 – zvýraznění 1/zvýraznění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8B1032C-EA38-4F05-BA0D-38AFFFC7BED3}" styleName="Světlý styl 3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yl s motivem 2 – zvýraznění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2838BEF-8BB2-4498-84A7-C5851F593DF1}" styleName="Střední styl 4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1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4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76EA0-A7D8-4C36-9103-675E79D94563}" type="datetimeFigureOut">
              <a:rPr lang="cs-CZ" smtClean="0"/>
              <a:t>09.06.2025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1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5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4" y="8685215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12E25-B006-4F85-B4EA-907AF006C9B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9087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1" dirty="0"/>
              <a:t>= vychází ze 3 konkrétních projektových kazuistik</a:t>
            </a:r>
            <a:r>
              <a:rPr lang="cs-CZ" sz="1200" dirty="0"/>
              <a:t> analyzovaných detailně podle dopadů BIM v různých fázích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200" b="1" dirty="0"/>
              <a:t>Dotazníkový vzorek:</a:t>
            </a:r>
            <a:r>
              <a:rPr lang="cs-CZ" sz="1200" dirty="0"/>
              <a:t> 54 respondentů (24 projektů s BIM, 30 bez </a:t>
            </a:r>
            <a:r>
              <a:rPr lang="cs-CZ" sz="1200" dirty="0" err="1"/>
              <a:t>BIMu</a:t>
            </a:r>
            <a:r>
              <a:rPr lang="cs-CZ" sz="1200" dirty="0"/>
              <a:t>)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12E25-B006-4F85-B4EA-907AF006C9BB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8850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906" y="2125983"/>
            <a:ext cx="10368913" cy="5432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30" b="1" i="0">
                <a:solidFill>
                  <a:srgbClr val="014EA2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810" y="3840484"/>
            <a:ext cx="8539105" cy="5432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30" b="1" i="0">
                <a:solidFill>
                  <a:srgbClr val="014EA2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6476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30793" y="1372405"/>
            <a:ext cx="7888507" cy="543226"/>
          </a:xfrm>
        </p:spPr>
        <p:txBody>
          <a:bodyPr lIns="0" tIns="0" rIns="0" bIns="0"/>
          <a:lstStyle>
            <a:lvl1pPr>
              <a:defRPr sz="3530" b="1" i="0">
                <a:solidFill>
                  <a:srgbClr val="014EA2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0793" y="1372405"/>
            <a:ext cx="7888507" cy="543226"/>
          </a:xfrm>
        </p:spPr>
        <p:txBody>
          <a:bodyPr lIns="0" tIns="0" rIns="0" bIns="0"/>
          <a:lstStyle>
            <a:lvl1pPr>
              <a:defRPr sz="3530" b="1" i="0">
                <a:solidFill>
                  <a:srgbClr val="014EA2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3553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30793" y="1372405"/>
            <a:ext cx="7888507" cy="543226"/>
          </a:xfrm>
        </p:spPr>
        <p:txBody>
          <a:bodyPr lIns="0" tIns="0" rIns="0" bIns="0"/>
          <a:lstStyle>
            <a:lvl1pPr>
              <a:defRPr sz="3530" b="1" i="0">
                <a:solidFill>
                  <a:srgbClr val="014EA2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35" y="1577341"/>
            <a:ext cx="5306444" cy="6848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343" y="1577341"/>
            <a:ext cx="5306444" cy="6848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5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30793" y="1372405"/>
            <a:ext cx="7888507" cy="543226"/>
          </a:xfrm>
        </p:spPr>
        <p:txBody>
          <a:bodyPr lIns="0" tIns="0" rIns="0" bIns="0"/>
          <a:lstStyle>
            <a:lvl1pPr>
              <a:defRPr sz="3530" b="1" i="0">
                <a:solidFill>
                  <a:srgbClr val="014EA2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5506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311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A979C3-B112-4FAB-AA2A-7653E360DF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17469"/>
            <a:ext cx="9144000" cy="69249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6FD3C2B-FBD9-4282-90B6-79D3BAD9FC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27699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6ED76C7-6ECC-46E5-9C9C-BC5672490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A8BC-E890-468A-93C4-12D83DCD88FE}" type="datetimeFigureOut">
              <a:rPr lang="cs-CZ" smtClean="0"/>
              <a:t>09.06.2025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350658B-7988-431F-96E2-F63321A16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BA9F047-371F-403D-88DC-EFD1C9AE9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2BC91-1CC2-468D-ABA9-FCC76E54582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0192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0D7-7F08-45BC-B281-5C39E7B9BE51}" type="datetimeFigureOut">
              <a:rPr lang="cs-CZ" smtClean="0"/>
              <a:t>09.06.2025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616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6F287B4-2F92-3438-3053-5A4F3A306733}"/>
              </a:ext>
            </a:extLst>
          </p:cNvPr>
          <p:cNvCxnSpPr/>
          <p:nvPr userDrawn="1"/>
        </p:nvCxnSpPr>
        <p:spPr>
          <a:xfrm flipH="1">
            <a:off x="838202" y="4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300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0D7-7F08-45BC-B281-5C39E7B9BE51}" type="datetimeFigureOut">
              <a:rPr lang="cs-CZ" smtClean="0"/>
              <a:t>09.06.2025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5289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0D7-7F08-45BC-B281-5C39E7B9BE51}" type="datetimeFigureOut">
              <a:rPr lang="cs-CZ" smtClean="0"/>
              <a:t>09.06.2025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7036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0D7-7F08-45BC-B281-5C39E7B9BE51}" type="datetimeFigureOut">
              <a:rPr lang="cs-CZ" smtClean="0"/>
              <a:t>09.06.2025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9870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0D7-7F08-45BC-B281-5C39E7B9BE51}" type="datetimeFigureOut">
              <a:rPr lang="cs-CZ" smtClean="0"/>
              <a:t>09.06.2025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312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0D7-7F08-45BC-B281-5C39E7B9BE51}" type="datetimeFigureOut">
              <a:rPr lang="cs-CZ" smtClean="0"/>
              <a:t>09.06.2025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91074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0D7-7F08-45BC-B281-5C39E7B9BE51}" type="datetimeFigureOut">
              <a:rPr lang="cs-CZ" smtClean="0"/>
              <a:t>09.06.2025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2258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0D7-7F08-45BC-B281-5C39E7B9BE51}" type="datetimeFigureOut">
              <a:rPr lang="cs-CZ" smtClean="0"/>
              <a:t>09.06.2025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179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0D7-7F08-45BC-B281-5C39E7B9BE51}" type="datetimeFigureOut">
              <a:rPr lang="cs-CZ" smtClean="0"/>
              <a:t>09.06.2025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5264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0D7-7F08-45BC-B281-5C39E7B9BE51}" type="datetimeFigureOut">
              <a:rPr lang="cs-CZ" smtClean="0"/>
              <a:t>09.06.2025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69256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4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1350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3"/>
            <a:ext cx="12192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1350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6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1" y="1992576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9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61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135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100" i="0">
                <a:solidFill>
                  <a:schemeClr val="accent5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2" y="5557903"/>
            <a:ext cx="5040313" cy="52899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6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2558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1090569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350"/>
              </a:spcAft>
              <a:defRPr/>
            </a:lvl1pPr>
            <a:lvl2pPr>
              <a:lnSpc>
                <a:spcPct val="100000"/>
              </a:lnSpc>
              <a:spcAft>
                <a:spcPts val="1350"/>
              </a:spcAft>
              <a:defRPr/>
            </a:lvl2pPr>
            <a:lvl3pPr>
              <a:lnSpc>
                <a:spcPct val="100000"/>
              </a:lnSpc>
              <a:spcAft>
                <a:spcPts val="1350"/>
              </a:spcAft>
              <a:defRPr/>
            </a:lvl3pPr>
            <a:lvl4pPr>
              <a:lnSpc>
                <a:spcPct val="100000"/>
              </a:lnSpc>
              <a:spcAft>
                <a:spcPts val="1350"/>
              </a:spcAft>
              <a:defRPr/>
            </a:lvl4pPr>
            <a:lvl5pPr>
              <a:lnSpc>
                <a:spcPct val="100000"/>
              </a:lnSpc>
              <a:spcAft>
                <a:spcPts val="135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202" y="4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3" y="482863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38561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317EA0-AF2F-4F2B-973E-0E60DC8B0B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F88EDCF-E8FC-48EF-AA09-2CA6AFAE36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3B60C36-6A76-4B75-AED4-489412638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0D7-7F08-45BC-B281-5C39E7B9BE51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1A3E763-5D8C-4CFF-973A-59FBE3C12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E43B469-5F55-46C6-ACFB-65A76D77F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38574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9E9C70-6C46-46F1-A583-ACE6CF060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70A6594-294C-45A8-93D1-1455129E7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85AD7DB-F081-4120-BBF2-620EB242A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0D7-7F08-45BC-B281-5C39E7B9BE51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0D10F31-5E40-4CEC-995E-4EC6FC434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CBBB9CF-E00C-4299-93BD-B39B441E6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1361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7844F7-2E55-486E-AECA-BA81BCFC8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BC3793D5-8AE0-4BF1-81BF-F4977097F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3FFA035-755C-412E-A1CC-27E5F1BE4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0D7-7F08-45BC-B281-5C39E7B9BE51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A85DCD9-6A7D-4A39-BB80-D8A58CB0D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C56AF2E-ECAF-44DF-8D7C-77A4B8FE9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41313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27D9A6-98EB-4320-8295-478F84775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801B4CD-C1EE-46E9-AE01-BBCD1945F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88F5143-6610-435A-BB86-7619C710DA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4B3ED2E-C943-4686-B63B-3AB4EFFDE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0D7-7F08-45BC-B281-5C39E7B9BE51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CEC26A3-483B-42DD-95A3-7B89A8B33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A4F611B-1B7B-472B-A8D7-33082E01E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8931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F8CF02-5D47-477C-81E6-BBAB722D6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AC2B8829-83D9-4A0F-9355-336DE810F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AA349D7C-1770-4F96-9DC2-32973C8C47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EDB5510E-39A9-4A80-B99F-9F9D3967B5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4E0E4315-8DF1-4876-8B3A-6D1A5FA764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92459812-E96C-44C8-8D24-07DB4E400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0D7-7F08-45BC-B281-5C39E7B9BE51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0AB9673-FCEA-4218-8BBA-7C8808D5E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340CD21-4F45-4B0B-A4AC-29F7CC528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3180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ECBB0A-92C6-43A2-99BA-0682441C0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FEBA7168-5335-48B7-B458-A16A28EED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0D7-7F08-45BC-B281-5C39E7B9BE51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F836032-48BD-483E-8323-DD8D6B28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35A1413-37F7-44C9-B400-CEF862C3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75642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4A621256-969A-4B06-A574-7D2825543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0D7-7F08-45BC-B281-5C39E7B9BE51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C39A609-7FFF-4CCA-BCE6-50F6067D6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B5FFFAC-3E1B-42BA-AFDE-156960559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9924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9E72B1-C93E-4949-A035-C02CE64D3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A2E9C22-7328-4419-83AA-5B355C710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ECB52A11-60DC-459F-A40C-04D2E49C46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CDCA0A8-4DD9-49DC-96E7-C5C07A0AF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0D7-7F08-45BC-B281-5C39E7B9BE51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9D837FF-890D-48A0-AAB0-43986BB9F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F288279-0FFD-4D37-90F0-61C399B4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67762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DFDD9D-04DD-411D-8D33-1C99F0727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D791B58-FB21-475E-A6DD-A114258FE0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FACC00C0-A60F-48B3-B3B4-4F6F16349A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5620A71-25A9-4FA5-8C79-BCE9FA3F3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0D7-7F08-45BC-B281-5C39E7B9BE51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F8F2497-DC14-439B-AB34-C498BFA2B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0F9D4D2-1B68-42C3-9F61-7BE6D5225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51762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F9BD8B-6BA3-4902-A8D4-CDCD9CF78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561FEE7-6EC5-4725-B6D6-5ED637EE20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4F53CEB-B1E5-415A-B34B-C631FBD55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0D7-7F08-45BC-B281-5C39E7B9BE51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BEB195C-E4D6-4D7B-9661-A4D5216A8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1D06702-B80D-4D80-9964-3B937DED2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61352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04B54372-610E-4C81-A92F-A587698528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A6EE999-100E-46E5-8F92-9BF9984063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999986D-BC9B-4267-9062-AA6BC7D9A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30D7-7F08-45BC-B281-5C39E7B9BE51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8E6ABF-CB84-41CF-BBE8-8662A558B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9B2B049-1E04-411A-8377-DD335F853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12890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enutzerdefiniertes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06034" y="1338263"/>
            <a:ext cx="10164233" cy="99695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0"/>
          </p:nvPr>
        </p:nvSpPr>
        <p:spPr>
          <a:xfrm>
            <a:off x="3215217" y="6165851"/>
            <a:ext cx="7298267" cy="5810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Budapest, 23</a:t>
            </a:r>
            <a:r>
              <a:rPr lang="en-GB" baseline="30000"/>
              <a:t>rd</a:t>
            </a:r>
            <a:r>
              <a:rPr lang="en-GB"/>
              <a:t> September 2013</a:t>
            </a:r>
          </a:p>
          <a:p>
            <a:pPr>
              <a:defRPr/>
            </a:pPr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1463F-2B4D-4CEF-A384-4F72B21CF37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5570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3"/>
            <a:ext cx="12192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2416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0569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3133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1799713"/>
              </p:ext>
            </p:extLst>
          </p:nvPr>
        </p:nvGraphicFramePr>
        <p:xfrm>
          <a:off x="2117" y="2117"/>
          <a:ext cx="2118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3" imgW="360" imgH="360" progId="TCLayout.ActiveDocument.1">
                  <p:embed/>
                </p:oleObj>
              </mc:Choice>
              <mc:Fallback>
                <p:oleObj name="Diapositive think-cell" r:id="rId3" imgW="360" imgH="360" progId="TCLayout.ActiveDocument.1">
                  <p:embed/>
                  <p:pic>
                    <p:nvPicPr>
                      <p:cNvPr id="2" name="Obje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7" y="2117"/>
                        <a:ext cx="2118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23AA0E23-3383-A04B-A129-C02D57EC6477}"/>
              </a:ext>
            </a:extLst>
          </p:cNvPr>
          <p:cNvSpPr/>
          <p:nvPr userDrawn="1"/>
        </p:nvSpPr>
        <p:spPr>
          <a:xfrm>
            <a:off x="6096001" y="0"/>
            <a:ext cx="6106317" cy="6858000"/>
          </a:xfrm>
          <a:prstGeom prst="rect">
            <a:avLst/>
          </a:prstGeom>
          <a:solidFill>
            <a:srgbClr val="009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799"/>
          </a:p>
        </p:txBody>
      </p:sp>
      <p:sp>
        <p:nvSpPr>
          <p:cNvPr id="9" name="Text Placeholder 31">
            <a:extLst>
              <a:ext uri="{FF2B5EF4-FFF2-40B4-BE49-F238E27FC236}">
                <a16:creationId xmlns:a16="http://schemas.microsoft.com/office/drawing/2014/main" id="{E124AB7F-26D6-FB4E-BA4E-E2E3B35593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94195" y="2225505"/>
            <a:ext cx="4183001" cy="1005478"/>
          </a:xfrm>
          <a:noFill/>
        </p:spPr>
        <p:txBody>
          <a:bodyPr wrap="square" rtlCol="0">
            <a:noAutofit/>
          </a:bodyPr>
          <a:lstStyle>
            <a:lvl1pPr marL="0" indent="0" algn="l">
              <a:buNone/>
              <a:defRPr lang="pt-PT" sz="7199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 defTabSz="457127">
              <a:lnSpc>
                <a:spcPct val="85000"/>
              </a:lnSpc>
            </a:pPr>
            <a:r>
              <a:rPr lang="en-US"/>
              <a:t>EDIT TITLE</a:t>
            </a:r>
            <a:endParaRPr lang="pt-PT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1A9F33B7-E2DE-FA47-A187-FCFA0E297B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94196" y="3553789"/>
            <a:ext cx="3456313" cy="835024"/>
          </a:xfrm>
        </p:spPr>
        <p:txBody>
          <a:bodyPr>
            <a:noAutofit/>
          </a:bodyPr>
          <a:lstStyle>
            <a:lvl1pPr marL="0" indent="0" algn="l">
              <a:buNone/>
              <a:defRPr sz="3200" b="1">
                <a:solidFill>
                  <a:schemeClr val="bg1"/>
                </a:solidFill>
              </a:defRPr>
            </a:lvl1pPr>
            <a:lvl2pPr marL="457127" indent="0">
              <a:buNone/>
              <a:defRPr/>
            </a:lvl2pPr>
            <a:lvl3pPr marL="914256" indent="0">
              <a:buNone/>
              <a:defRPr/>
            </a:lvl3pPr>
            <a:lvl4pPr marL="1371383" indent="0">
              <a:buNone/>
              <a:defRPr/>
            </a:lvl4pPr>
            <a:lvl5pPr marL="182851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  <a:endParaRPr lang="pt-P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447413-0A3D-5FDB-2009-FF49CCF98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3"/>
          <a:stretch/>
        </p:blipFill>
        <p:spPr>
          <a:xfrm>
            <a:off x="7775168" y="5689983"/>
            <a:ext cx="4821604" cy="11680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5487C9-C8F8-1E91-55DA-956E8CE1405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44694" y="1221436"/>
            <a:ext cx="6405419" cy="350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33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09">
          <p15:clr>
            <a:srgbClr val="FBAE40"/>
          </p15:clr>
        </p15:guide>
        <p15:guide id="2" orient="horz" pos="1139">
          <p15:clr>
            <a:srgbClr val="FBAE40"/>
          </p15:clr>
        </p15:guide>
        <p15:guide id="3" pos="645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placehold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143338" y="2"/>
            <a:ext cx="9793088" cy="729118"/>
          </a:xfrm>
        </p:spPr>
        <p:txBody>
          <a:bodyPr>
            <a:normAutofit/>
          </a:bodyPr>
          <a:lstStyle>
            <a:lvl1pPr algn="l">
              <a:defRPr sz="2667" b="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/>
              <a:t>Modifiez le style du titre </a:t>
            </a:r>
          </a:p>
        </p:txBody>
      </p:sp>
      <p:sp>
        <p:nvSpPr>
          <p:cNvPr id="11" name="Rectangle à coins arrondis 10"/>
          <p:cNvSpPr/>
          <p:nvPr userDrawn="1"/>
        </p:nvSpPr>
        <p:spPr>
          <a:xfrm>
            <a:off x="143934" y="736913"/>
            <a:ext cx="9792493" cy="196581"/>
          </a:xfrm>
          <a:prstGeom prst="roundRect">
            <a:avLst/>
          </a:prstGeom>
          <a:solidFill>
            <a:srgbClr val="005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1"/>
          </a:p>
        </p:txBody>
      </p:sp>
      <p:sp>
        <p:nvSpPr>
          <p:cNvPr id="14" name="Rectangle à coins arrondis 13"/>
          <p:cNvSpPr/>
          <p:nvPr userDrawn="1"/>
        </p:nvSpPr>
        <p:spPr>
          <a:xfrm>
            <a:off x="10085129" y="6431028"/>
            <a:ext cx="1920000" cy="191962"/>
          </a:xfrm>
          <a:prstGeom prst="roundRect">
            <a:avLst/>
          </a:prstGeom>
          <a:solidFill>
            <a:srgbClr val="005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1"/>
          </a:p>
        </p:txBody>
      </p:sp>
      <p:sp>
        <p:nvSpPr>
          <p:cNvPr id="15" name="ZoneTexte 14"/>
          <p:cNvSpPr txBox="1"/>
          <p:nvPr userDrawn="1"/>
        </p:nvSpPr>
        <p:spPr>
          <a:xfrm>
            <a:off x="11183969" y="6400016"/>
            <a:ext cx="576661" cy="276999"/>
          </a:xfrm>
          <a:prstGeom prst="rect">
            <a:avLst/>
          </a:prstGeom>
          <a:noFill/>
        </p:spPr>
        <p:txBody>
          <a:bodyPr wrap="square" rIns="48001" rtlCol="0" anchor="ctr" anchorCtr="0">
            <a:spAutoFit/>
          </a:bodyPr>
          <a:lstStyle/>
          <a:p>
            <a:pPr algn="r"/>
            <a:fld id="{22954C93-6C9E-4E1D-9213-210C41E66F21}" type="slidenum">
              <a:rPr lang="fr-FR" sz="1200" smtClean="0">
                <a:solidFill>
                  <a:schemeClr val="bg1"/>
                </a:solidFill>
                <a:latin typeface="Calibri" panose="020F0502020204030204" pitchFamily="34" charset="0"/>
              </a:rPr>
              <a:pPr algn="r"/>
              <a:t>‹#›</a:t>
            </a:fld>
            <a:endParaRPr lang="fr-FR" sz="1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Espace réservé du texte 18"/>
          <p:cNvSpPr>
            <a:spLocks noGrp="1"/>
          </p:cNvSpPr>
          <p:nvPr>
            <p:ph type="body" sz="quarter" idx="10"/>
          </p:nvPr>
        </p:nvSpPr>
        <p:spPr>
          <a:xfrm>
            <a:off x="334434" y="6307839"/>
            <a:ext cx="6337630" cy="31528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333">
                <a:latin typeface="Calibri" panose="020F0502020204030204" pitchFamily="34" charset="0"/>
              </a:defRPr>
            </a:lvl1pPr>
            <a:lvl2pPr marL="609584" indent="0">
              <a:buFontTx/>
              <a:buNone/>
              <a:defRPr sz="1333">
                <a:latin typeface="Vinci Sans Light" panose="02000000000000000000" pitchFamily="2" charset="0"/>
              </a:defRPr>
            </a:lvl2pPr>
            <a:lvl3pPr marL="1219169" indent="0">
              <a:buFontTx/>
              <a:buNone/>
              <a:defRPr sz="1333">
                <a:latin typeface="Vinci Sans Light" panose="02000000000000000000" pitchFamily="2" charset="0"/>
              </a:defRPr>
            </a:lvl3pPr>
            <a:lvl4pPr marL="1828753" indent="0">
              <a:buFontTx/>
              <a:buNone/>
              <a:defRPr sz="1333">
                <a:latin typeface="Vinci Sans Light" panose="02000000000000000000" pitchFamily="2" charset="0"/>
              </a:defRPr>
            </a:lvl4pPr>
            <a:lvl5pPr marL="2438339" indent="0">
              <a:buFontTx/>
              <a:buNone/>
              <a:defRPr sz="1333">
                <a:latin typeface="Vinci Sans Light" panose="02000000000000000000" pitchFamily="2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7" name="Espace réservé du contenu 2"/>
          <p:cNvSpPr>
            <a:spLocks noGrp="1"/>
          </p:cNvSpPr>
          <p:nvPr>
            <p:ph idx="1"/>
          </p:nvPr>
        </p:nvSpPr>
        <p:spPr>
          <a:xfrm>
            <a:off x="143338" y="1317417"/>
            <a:ext cx="4800533" cy="4895033"/>
          </a:xfrm>
        </p:spPr>
        <p:txBody>
          <a:bodyPr/>
          <a:lstStyle>
            <a:lvl1pPr marL="357708" indent="-357708">
              <a:buSzPct val="110000"/>
              <a:buFontTx/>
              <a:buBlip>
                <a:blip r:embed="rId2"/>
              </a:buBlip>
              <a:defRPr sz="2401" cap="none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92651" indent="-258227">
              <a:buFontTx/>
              <a:buBlip>
                <a:blip r:embed="rId3"/>
              </a:buBlip>
              <a:defRPr sz="1999" cap="none" baseline="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38180" indent="-245527">
              <a:buClr>
                <a:srgbClr val="B4ABA1"/>
              </a:buClr>
              <a:buFont typeface="Calibri" panose="020F0502020204030204" pitchFamily="34" charset="0"/>
              <a:buChar char="●"/>
              <a:defRPr sz="1866">
                <a:latin typeface="Calibri" panose="020F0502020204030204" pitchFamily="34" charset="0"/>
              </a:defRPr>
            </a:lvl3pPr>
            <a:lvl4pPr marL="359824" indent="0">
              <a:buFontTx/>
              <a:buNone/>
              <a:defRPr sz="1866">
                <a:solidFill>
                  <a:srgbClr val="E20025"/>
                </a:solidFill>
                <a:latin typeface="Calibri" panose="020F0502020204030204" pitchFamily="34" charset="0"/>
              </a:defRPr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0" name="Espace réservé du contenu 2"/>
          <p:cNvSpPr>
            <a:spLocks noGrp="1"/>
          </p:cNvSpPr>
          <p:nvPr>
            <p:ph idx="11"/>
          </p:nvPr>
        </p:nvSpPr>
        <p:spPr>
          <a:xfrm>
            <a:off x="5114036" y="1318277"/>
            <a:ext cx="4800000" cy="4895033"/>
          </a:xfrm>
        </p:spPr>
        <p:txBody>
          <a:bodyPr/>
          <a:lstStyle>
            <a:lvl1pPr marL="357708" indent="-357708">
              <a:buSzPct val="110000"/>
              <a:buFontTx/>
              <a:buBlip>
                <a:blip r:embed="rId2"/>
              </a:buBlip>
              <a:defRPr sz="2401" cap="none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92651" indent="-258227">
              <a:buFontTx/>
              <a:buBlip>
                <a:blip r:embed="rId3"/>
              </a:buBlip>
              <a:defRPr sz="1999" cap="none" baseline="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38180" indent="-245527">
              <a:buClr>
                <a:srgbClr val="B4ABA1"/>
              </a:buClr>
              <a:buFont typeface="Calibri" panose="020F0502020204030204" pitchFamily="34" charset="0"/>
              <a:buChar char="●"/>
              <a:defRPr sz="1866">
                <a:latin typeface="Calibri" panose="020F0502020204030204" pitchFamily="34" charset="0"/>
              </a:defRPr>
            </a:lvl3pPr>
            <a:lvl4pPr marL="359824" indent="0">
              <a:buFontTx/>
              <a:buNone/>
              <a:defRPr sz="1866">
                <a:solidFill>
                  <a:srgbClr val="E20025"/>
                </a:solidFill>
                <a:latin typeface="Calibri" panose="020F0502020204030204" pitchFamily="34" charset="0"/>
              </a:defRPr>
            </a:lvl4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AC73634-F314-D784-016D-C621261B807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8001" y="6281714"/>
            <a:ext cx="1576510" cy="36753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C45927D-71BF-CD9E-59D2-67E811CF4C2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133393" y="1737"/>
            <a:ext cx="1870949" cy="102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797959"/>
      </p:ext>
    </p:extLst>
  </p:cSld>
  <p:clrMapOvr>
    <a:masterClrMapping/>
  </p:clrMapOvr>
  <p:transition spd="slow">
    <p:fade/>
  </p:transition>
  <p:hf sldNum="0" hdr="0" ftr="0" dt="0"/>
  <p:extLst>
    <p:ext uri="{DCECCB84-F9BA-43D5-87BE-67443E8EF086}">
      <p15:sldGuideLst xmlns:p15="http://schemas.microsoft.com/office/powerpoint/2012/main">
        <p15:guide id="1" pos="68">
          <p15:clr>
            <a:srgbClr val="FBAE40"/>
          </p15:clr>
        </p15:guide>
        <p15:guide id="2" pos="4696">
          <p15:clr>
            <a:srgbClr val="FBAE40"/>
          </p15:clr>
        </p15:guide>
        <p15:guide id="3" orient="horz" pos="623">
          <p15:clr>
            <a:srgbClr val="FBAE40"/>
          </p15:clr>
        </p15:guide>
        <p15:guide id="4" pos="5694">
          <p15:clr>
            <a:srgbClr val="FBAE40"/>
          </p15:clr>
        </p15:guide>
        <p15:guide id="5" pos="4742">
          <p15:clr>
            <a:srgbClr val="FBAE40"/>
          </p15:clr>
        </p15:guide>
        <p15:guide id="6" orient="horz" pos="2936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932ADD-B406-43E7-9202-8A583E594FC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1D13ABF-E9B9-45C2-8D7E-A7168C15B3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FMI 4.3 - Návrh dislokace kanceláře</a:t>
            </a:r>
          </a:p>
        </p:txBody>
      </p:sp>
      <p:sp>
        <p:nvSpPr>
          <p:cNvPr id="4" name="Zástupný nadpis 4">
            <a:extLst>
              <a:ext uri="{FF2B5EF4-FFF2-40B4-BE49-F238E27FC236}">
                <a16:creationId xmlns:a16="http://schemas.microsoft.com/office/drawing/2014/main" id="{BA2E07F2-02F6-5A4C-2BD1-46321251F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71" y="634458"/>
            <a:ext cx="11290360" cy="5862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4623185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2432411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áklad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19" name="Text úrovně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20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1584835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347719" y="2441574"/>
            <a:ext cx="5496560" cy="8407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rgbClr val="006FC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1" i="0">
                <a:solidFill>
                  <a:srgbClr val="FF707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2798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Relationship Id="rId14" Type="http://schemas.openxmlformats.org/officeDocument/2006/relationships/image" Target="../media/image7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27730" y="4"/>
            <a:ext cx="7764673" cy="585095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755105" y="491713"/>
            <a:ext cx="8737" cy="317711"/>
          </a:xfrm>
          <a:custGeom>
            <a:avLst/>
            <a:gdLst/>
            <a:ahLst/>
            <a:cxnLst/>
            <a:rect l="l" t="t" r="r" b="b"/>
            <a:pathLst>
              <a:path w="8254" h="300355">
                <a:moveTo>
                  <a:pt x="8251" y="0"/>
                </a:moveTo>
                <a:lnTo>
                  <a:pt x="0" y="0"/>
                </a:lnTo>
                <a:lnTo>
                  <a:pt x="0" y="299966"/>
                </a:lnTo>
                <a:lnTo>
                  <a:pt x="8251" y="299966"/>
                </a:lnTo>
                <a:lnTo>
                  <a:pt x="8251" y="0"/>
                </a:lnTo>
                <a:close/>
              </a:path>
            </a:pathLst>
          </a:custGeom>
          <a:solidFill>
            <a:srgbClr val="333335"/>
          </a:solidFill>
        </p:spPr>
        <p:txBody>
          <a:bodyPr wrap="square" lIns="0" tIns="0" rIns="0" bIns="0" rtlCol="0"/>
          <a:lstStyle/>
          <a:p>
            <a:endParaRPr sz="1428"/>
          </a:p>
        </p:txBody>
      </p:sp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851379" y="490180"/>
            <a:ext cx="785037" cy="319923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4167409" y="610110"/>
            <a:ext cx="471819" cy="186731"/>
          </a:xfrm>
          <a:custGeom>
            <a:avLst/>
            <a:gdLst/>
            <a:ahLst/>
            <a:cxnLst/>
            <a:rect l="l" t="t" r="r" b="b"/>
            <a:pathLst>
              <a:path w="445770" h="176529">
                <a:moveTo>
                  <a:pt x="200682" y="0"/>
                </a:moveTo>
                <a:lnTo>
                  <a:pt x="151123" y="4645"/>
                </a:lnTo>
                <a:lnTo>
                  <a:pt x="89158" y="17266"/>
                </a:lnTo>
                <a:lnTo>
                  <a:pt x="36207" y="39137"/>
                </a:lnTo>
                <a:lnTo>
                  <a:pt x="4874" y="74662"/>
                </a:lnTo>
                <a:lnTo>
                  <a:pt x="0" y="100998"/>
                </a:lnTo>
                <a:lnTo>
                  <a:pt x="12335" y="135192"/>
                </a:lnTo>
                <a:lnTo>
                  <a:pt x="43416" y="157673"/>
                </a:lnTo>
                <a:lnTo>
                  <a:pt x="86931" y="170574"/>
                </a:lnTo>
                <a:lnTo>
                  <a:pt x="136567" y="176026"/>
                </a:lnTo>
                <a:lnTo>
                  <a:pt x="186013" y="176163"/>
                </a:lnTo>
                <a:lnTo>
                  <a:pt x="228958" y="173118"/>
                </a:lnTo>
                <a:lnTo>
                  <a:pt x="286858" y="163479"/>
                </a:lnTo>
                <a:lnTo>
                  <a:pt x="347115" y="147097"/>
                </a:lnTo>
                <a:lnTo>
                  <a:pt x="397153" y="126197"/>
                </a:lnTo>
                <a:lnTo>
                  <a:pt x="432759" y="106214"/>
                </a:lnTo>
                <a:lnTo>
                  <a:pt x="445367" y="96451"/>
                </a:lnTo>
                <a:lnTo>
                  <a:pt x="428779" y="100950"/>
                </a:lnTo>
                <a:lnTo>
                  <a:pt x="407207" y="107843"/>
                </a:lnTo>
                <a:lnTo>
                  <a:pt x="382059" y="115409"/>
                </a:lnTo>
                <a:lnTo>
                  <a:pt x="336057" y="125177"/>
                </a:lnTo>
                <a:lnTo>
                  <a:pt x="282614" y="129334"/>
                </a:lnTo>
                <a:lnTo>
                  <a:pt x="239568" y="126618"/>
                </a:lnTo>
                <a:lnTo>
                  <a:pt x="192224" y="117360"/>
                </a:lnTo>
                <a:lnTo>
                  <a:pt x="155509" y="97393"/>
                </a:lnTo>
                <a:lnTo>
                  <a:pt x="144349" y="62550"/>
                </a:lnTo>
                <a:lnTo>
                  <a:pt x="153087" y="40123"/>
                </a:lnTo>
                <a:lnTo>
                  <a:pt x="168460" y="23268"/>
                </a:lnTo>
                <a:lnTo>
                  <a:pt x="185861" y="10417"/>
                </a:lnTo>
                <a:lnTo>
                  <a:pt x="200682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 sz="1428"/>
          </a:p>
        </p:txBody>
      </p:sp>
      <p:sp>
        <p:nvSpPr>
          <p:cNvPr id="20" name="bg object 20"/>
          <p:cNvSpPr/>
          <p:nvPr/>
        </p:nvSpPr>
        <p:spPr>
          <a:xfrm>
            <a:off x="4341319" y="507038"/>
            <a:ext cx="328660" cy="228376"/>
          </a:xfrm>
          <a:custGeom>
            <a:avLst/>
            <a:gdLst/>
            <a:ahLst/>
            <a:cxnLst/>
            <a:rect l="l" t="t" r="r" b="b"/>
            <a:pathLst>
              <a:path w="310514" h="215900">
                <a:moveTo>
                  <a:pt x="244648" y="0"/>
                </a:moveTo>
                <a:lnTo>
                  <a:pt x="258965" y="19485"/>
                </a:lnTo>
                <a:lnTo>
                  <a:pt x="268765" y="42279"/>
                </a:lnTo>
                <a:lnTo>
                  <a:pt x="267882" y="67152"/>
                </a:lnTo>
                <a:lnTo>
                  <a:pt x="233175" y="106867"/>
                </a:lnTo>
                <a:lnTo>
                  <a:pt x="193217" y="132164"/>
                </a:lnTo>
                <a:lnTo>
                  <a:pt x="127904" y="161065"/>
                </a:lnTo>
                <a:lnTo>
                  <a:pt x="83399" y="175076"/>
                </a:lnTo>
                <a:lnTo>
                  <a:pt x="39937" y="184766"/>
                </a:lnTo>
                <a:lnTo>
                  <a:pt x="0" y="189525"/>
                </a:lnTo>
                <a:lnTo>
                  <a:pt x="22647" y="199160"/>
                </a:lnTo>
                <a:lnTo>
                  <a:pt x="43253" y="206093"/>
                </a:lnTo>
                <a:lnTo>
                  <a:pt x="65668" y="210919"/>
                </a:lnTo>
                <a:lnTo>
                  <a:pt x="93747" y="214232"/>
                </a:lnTo>
                <a:lnTo>
                  <a:pt x="122679" y="215514"/>
                </a:lnTo>
                <a:lnTo>
                  <a:pt x="154261" y="214479"/>
                </a:lnTo>
                <a:lnTo>
                  <a:pt x="213649" y="203454"/>
                </a:lnTo>
                <a:lnTo>
                  <a:pt x="251277" y="186292"/>
                </a:lnTo>
                <a:lnTo>
                  <a:pt x="254167" y="183214"/>
                </a:lnTo>
                <a:lnTo>
                  <a:pt x="261889" y="177317"/>
                </a:lnTo>
                <a:lnTo>
                  <a:pt x="296858" y="139071"/>
                </a:lnTo>
                <a:lnTo>
                  <a:pt x="310396" y="84130"/>
                </a:lnTo>
                <a:lnTo>
                  <a:pt x="306949" y="63901"/>
                </a:lnTo>
                <a:lnTo>
                  <a:pt x="299985" y="44942"/>
                </a:lnTo>
                <a:lnTo>
                  <a:pt x="290311" y="30467"/>
                </a:lnTo>
                <a:lnTo>
                  <a:pt x="276233" y="16640"/>
                </a:lnTo>
                <a:lnTo>
                  <a:pt x="260197" y="5728"/>
                </a:lnTo>
                <a:lnTo>
                  <a:pt x="244648" y="0"/>
                </a:lnTo>
                <a:close/>
              </a:path>
            </a:pathLst>
          </a:custGeom>
          <a:solidFill>
            <a:srgbClr val="FFF200"/>
          </a:solidFill>
        </p:spPr>
        <p:txBody>
          <a:bodyPr wrap="square" lIns="0" tIns="0" rIns="0" bIns="0" rtlCol="0"/>
          <a:lstStyle/>
          <a:p>
            <a:endParaRPr sz="1428"/>
          </a:p>
        </p:txBody>
      </p:sp>
      <p:sp>
        <p:nvSpPr>
          <p:cNvPr id="21" name="bg object 21"/>
          <p:cNvSpPr/>
          <p:nvPr/>
        </p:nvSpPr>
        <p:spPr>
          <a:xfrm>
            <a:off x="4150314" y="517921"/>
            <a:ext cx="461737" cy="136354"/>
          </a:xfrm>
          <a:custGeom>
            <a:avLst/>
            <a:gdLst/>
            <a:ahLst/>
            <a:cxnLst/>
            <a:rect l="l" t="t" r="r" b="b"/>
            <a:pathLst>
              <a:path w="436245" h="128904">
                <a:moveTo>
                  <a:pt x="314475" y="0"/>
                </a:moveTo>
                <a:lnTo>
                  <a:pt x="263326" y="4077"/>
                </a:lnTo>
                <a:lnTo>
                  <a:pt x="216863" y="11905"/>
                </a:lnTo>
                <a:lnTo>
                  <a:pt x="154208" y="30499"/>
                </a:lnTo>
                <a:lnTo>
                  <a:pt x="100684" y="54700"/>
                </a:lnTo>
                <a:lnTo>
                  <a:pt x="56801" y="81268"/>
                </a:lnTo>
                <a:lnTo>
                  <a:pt x="23070" y="106965"/>
                </a:lnTo>
                <a:lnTo>
                  <a:pt x="0" y="128553"/>
                </a:lnTo>
                <a:lnTo>
                  <a:pt x="12328" y="124784"/>
                </a:lnTo>
                <a:lnTo>
                  <a:pt x="27103" y="119509"/>
                </a:lnTo>
                <a:lnTo>
                  <a:pt x="43079" y="113281"/>
                </a:lnTo>
                <a:lnTo>
                  <a:pt x="59011" y="106651"/>
                </a:lnTo>
                <a:lnTo>
                  <a:pt x="71870" y="101654"/>
                </a:lnTo>
                <a:lnTo>
                  <a:pt x="112370" y="90274"/>
                </a:lnTo>
                <a:lnTo>
                  <a:pt x="167434" y="80019"/>
                </a:lnTo>
                <a:lnTo>
                  <a:pt x="222020" y="75826"/>
                </a:lnTo>
                <a:lnTo>
                  <a:pt x="262143" y="77342"/>
                </a:lnTo>
                <a:lnTo>
                  <a:pt x="298074" y="84223"/>
                </a:lnTo>
                <a:lnTo>
                  <a:pt x="328018" y="97924"/>
                </a:lnTo>
                <a:lnTo>
                  <a:pt x="350183" y="119898"/>
                </a:lnTo>
                <a:lnTo>
                  <a:pt x="378158" y="105109"/>
                </a:lnTo>
                <a:lnTo>
                  <a:pt x="404630" y="87926"/>
                </a:lnTo>
                <a:lnTo>
                  <a:pt x="425385" y="69548"/>
                </a:lnTo>
                <a:lnTo>
                  <a:pt x="436208" y="51171"/>
                </a:lnTo>
                <a:lnTo>
                  <a:pt x="431175" y="25258"/>
                </a:lnTo>
                <a:lnTo>
                  <a:pt x="404885" y="9091"/>
                </a:lnTo>
                <a:lnTo>
                  <a:pt x="363823" y="1171"/>
                </a:lnTo>
                <a:lnTo>
                  <a:pt x="314475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1428"/>
          </a:p>
        </p:txBody>
      </p:sp>
      <p:sp>
        <p:nvSpPr>
          <p:cNvPr id="22" name="bg object 22"/>
          <p:cNvSpPr/>
          <p:nvPr/>
        </p:nvSpPr>
        <p:spPr>
          <a:xfrm>
            <a:off x="4226775" y="637357"/>
            <a:ext cx="79308" cy="42988"/>
          </a:xfrm>
          <a:custGeom>
            <a:avLst/>
            <a:gdLst/>
            <a:ahLst/>
            <a:cxnLst/>
            <a:rect l="l" t="t" r="r" b="b"/>
            <a:pathLst>
              <a:path w="74929" h="40640">
                <a:moveTo>
                  <a:pt x="34185" y="0"/>
                </a:moveTo>
                <a:lnTo>
                  <a:pt x="28756" y="15515"/>
                </a:lnTo>
                <a:lnTo>
                  <a:pt x="0" y="19771"/>
                </a:lnTo>
                <a:lnTo>
                  <a:pt x="25344" y="24898"/>
                </a:lnTo>
                <a:lnTo>
                  <a:pt x="19522" y="40402"/>
                </a:lnTo>
                <a:lnTo>
                  <a:pt x="40629" y="28061"/>
                </a:lnTo>
                <a:lnTo>
                  <a:pt x="65779" y="33387"/>
                </a:lnTo>
                <a:lnTo>
                  <a:pt x="53466" y="20638"/>
                </a:lnTo>
                <a:lnTo>
                  <a:pt x="74847" y="8427"/>
                </a:lnTo>
                <a:lnTo>
                  <a:pt x="46130" y="12880"/>
                </a:lnTo>
                <a:lnTo>
                  <a:pt x="34185" y="0"/>
                </a:lnTo>
                <a:close/>
              </a:path>
            </a:pathLst>
          </a:custGeom>
          <a:solidFill>
            <a:srgbClr val="FFF200"/>
          </a:solidFill>
        </p:spPr>
        <p:txBody>
          <a:bodyPr wrap="square" lIns="0" tIns="0" rIns="0" bIns="0" rtlCol="0"/>
          <a:lstStyle/>
          <a:p>
            <a:endParaRPr sz="1428"/>
          </a:p>
        </p:txBody>
      </p:sp>
      <p:pic>
        <p:nvPicPr>
          <p:cNvPr id="23" name="bg 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210436" y="704047"/>
            <a:ext cx="138240" cy="71481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4278976" y="553424"/>
            <a:ext cx="317235" cy="57766"/>
          </a:xfrm>
          <a:custGeom>
            <a:avLst/>
            <a:gdLst/>
            <a:ahLst/>
            <a:cxnLst/>
            <a:rect l="l" t="t" r="r" b="b"/>
            <a:pathLst>
              <a:path w="299720" h="54609">
                <a:moveTo>
                  <a:pt x="85483" y="9652"/>
                </a:moveTo>
                <a:lnTo>
                  <a:pt x="63525" y="14820"/>
                </a:lnTo>
                <a:lnTo>
                  <a:pt x="38836" y="22174"/>
                </a:lnTo>
                <a:lnTo>
                  <a:pt x="16103" y="30010"/>
                </a:lnTo>
                <a:lnTo>
                  <a:pt x="0" y="36677"/>
                </a:lnTo>
                <a:lnTo>
                  <a:pt x="10490" y="34010"/>
                </a:lnTo>
                <a:lnTo>
                  <a:pt x="53505" y="25133"/>
                </a:lnTo>
                <a:lnTo>
                  <a:pt x="79184" y="20129"/>
                </a:lnTo>
                <a:lnTo>
                  <a:pt x="85483" y="9652"/>
                </a:lnTo>
                <a:close/>
              </a:path>
              <a:path w="299720" h="54609">
                <a:moveTo>
                  <a:pt x="207987" y="3276"/>
                </a:moveTo>
                <a:lnTo>
                  <a:pt x="189115" y="990"/>
                </a:lnTo>
                <a:lnTo>
                  <a:pt x="170002" y="0"/>
                </a:lnTo>
                <a:lnTo>
                  <a:pt x="149567" y="495"/>
                </a:lnTo>
                <a:lnTo>
                  <a:pt x="126758" y="2667"/>
                </a:lnTo>
                <a:lnTo>
                  <a:pt x="118694" y="15684"/>
                </a:lnTo>
                <a:lnTo>
                  <a:pt x="138341" y="14452"/>
                </a:lnTo>
                <a:lnTo>
                  <a:pt x="158838" y="14300"/>
                </a:lnTo>
                <a:lnTo>
                  <a:pt x="179006" y="15278"/>
                </a:lnTo>
                <a:lnTo>
                  <a:pt x="197675" y="17462"/>
                </a:lnTo>
                <a:lnTo>
                  <a:pt x="207987" y="3276"/>
                </a:lnTo>
                <a:close/>
              </a:path>
              <a:path w="299720" h="54609">
                <a:moveTo>
                  <a:pt x="299339" y="40843"/>
                </a:moveTo>
                <a:lnTo>
                  <a:pt x="286766" y="31813"/>
                </a:lnTo>
                <a:lnTo>
                  <a:pt x="273672" y="24282"/>
                </a:lnTo>
                <a:lnTo>
                  <a:pt x="259715" y="17830"/>
                </a:lnTo>
                <a:lnTo>
                  <a:pt x="245516" y="12700"/>
                </a:lnTo>
                <a:lnTo>
                  <a:pt x="234721" y="26987"/>
                </a:lnTo>
                <a:lnTo>
                  <a:pt x="244906" y="31064"/>
                </a:lnTo>
                <a:lnTo>
                  <a:pt x="255524" y="36118"/>
                </a:lnTo>
                <a:lnTo>
                  <a:pt x="266115" y="42011"/>
                </a:lnTo>
                <a:lnTo>
                  <a:pt x="276199" y="48628"/>
                </a:lnTo>
                <a:lnTo>
                  <a:pt x="278206" y="50063"/>
                </a:lnTo>
                <a:lnTo>
                  <a:pt x="282841" y="54254"/>
                </a:lnTo>
                <a:lnTo>
                  <a:pt x="283070" y="54508"/>
                </a:lnTo>
                <a:lnTo>
                  <a:pt x="288480" y="50584"/>
                </a:lnTo>
                <a:lnTo>
                  <a:pt x="296430" y="44005"/>
                </a:lnTo>
                <a:lnTo>
                  <a:pt x="299339" y="408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428"/>
          </a:p>
        </p:txBody>
      </p:sp>
      <p:sp>
        <p:nvSpPr>
          <p:cNvPr id="25" name="bg object 25"/>
          <p:cNvSpPr/>
          <p:nvPr/>
        </p:nvSpPr>
        <p:spPr>
          <a:xfrm>
            <a:off x="4441087" y="618915"/>
            <a:ext cx="202976" cy="104784"/>
          </a:xfrm>
          <a:custGeom>
            <a:avLst/>
            <a:gdLst/>
            <a:ahLst/>
            <a:cxnLst/>
            <a:rect l="l" t="t" r="r" b="b"/>
            <a:pathLst>
              <a:path w="191770" h="99059">
                <a:moveTo>
                  <a:pt x="79857" y="90881"/>
                </a:moveTo>
                <a:lnTo>
                  <a:pt x="74256" y="77368"/>
                </a:lnTo>
                <a:lnTo>
                  <a:pt x="76212" y="73787"/>
                </a:lnTo>
                <a:lnTo>
                  <a:pt x="70446" y="73812"/>
                </a:lnTo>
                <a:lnTo>
                  <a:pt x="62560" y="72885"/>
                </a:lnTo>
                <a:lnTo>
                  <a:pt x="53352" y="68122"/>
                </a:lnTo>
                <a:lnTo>
                  <a:pt x="41452" y="65417"/>
                </a:lnTo>
                <a:lnTo>
                  <a:pt x="28054" y="66548"/>
                </a:lnTo>
                <a:lnTo>
                  <a:pt x="18478" y="70967"/>
                </a:lnTo>
                <a:lnTo>
                  <a:pt x="18084" y="78092"/>
                </a:lnTo>
                <a:lnTo>
                  <a:pt x="20358" y="81534"/>
                </a:lnTo>
                <a:lnTo>
                  <a:pt x="24803" y="83350"/>
                </a:lnTo>
                <a:lnTo>
                  <a:pt x="28562" y="84251"/>
                </a:lnTo>
                <a:lnTo>
                  <a:pt x="60388" y="79121"/>
                </a:lnTo>
                <a:lnTo>
                  <a:pt x="49022" y="83108"/>
                </a:lnTo>
                <a:lnTo>
                  <a:pt x="31750" y="87020"/>
                </a:lnTo>
                <a:lnTo>
                  <a:pt x="13690" y="90131"/>
                </a:lnTo>
                <a:lnTo>
                  <a:pt x="0" y="91643"/>
                </a:lnTo>
                <a:lnTo>
                  <a:pt x="22529" y="95211"/>
                </a:lnTo>
                <a:lnTo>
                  <a:pt x="38442" y="88620"/>
                </a:lnTo>
                <a:lnTo>
                  <a:pt x="45110" y="94526"/>
                </a:lnTo>
                <a:lnTo>
                  <a:pt x="53378" y="97688"/>
                </a:lnTo>
                <a:lnTo>
                  <a:pt x="61976" y="98526"/>
                </a:lnTo>
                <a:lnTo>
                  <a:pt x="69646" y="97472"/>
                </a:lnTo>
                <a:lnTo>
                  <a:pt x="74866" y="96037"/>
                </a:lnTo>
                <a:lnTo>
                  <a:pt x="79857" y="90881"/>
                </a:lnTo>
                <a:close/>
              </a:path>
              <a:path w="191770" h="99059">
                <a:moveTo>
                  <a:pt x="148767" y="49974"/>
                </a:moveTo>
                <a:lnTo>
                  <a:pt x="143027" y="40932"/>
                </a:lnTo>
                <a:lnTo>
                  <a:pt x="144081" y="37782"/>
                </a:lnTo>
                <a:lnTo>
                  <a:pt x="139776" y="39077"/>
                </a:lnTo>
                <a:lnTo>
                  <a:pt x="131572" y="39522"/>
                </a:lnTo>
                <a:lnTo>
                  <a:pt x="124167" y="37973"/>
                </a:lnTo>
                <a:lnTo>
                  <a:pt x="114998" y="38557"/>
                </a:lnTo>
                <a:lnTo>
                  <a:pt x="105143" y="42418"/>
                </a:lnTo>
                <a:lnTo>
                  <a:pt x="98526" y="47904"/>
                </a:lnTo>
                <a:lnTo>
                  <a:pt x="99047" y="53416"/>
                </a:lnTo>
                <a:lnTo>
                  <a:pt x="101142" y="55537"/>
                </a:lnTo>
                <a:lnTo>
                  <a:pt x="106870" y="56527"/>
                </a:lnTo>
                <a:lnTo>
                  <a:pt x="109778" y="56375"/>
                </a:lnTo>
                <a:lnTo>
                  <a:pt x="132892" y="45377"/>
                </a:lnTo>
                <a:lnTo>
                  <a:pt x="124891" y="50927"/>
                </a:lnTo>
                <a:lnTo>
                  <a:pt x="112483" y="57772"/>
                </a:lnTo>
                <a:lnTo>
                  <a:pt x="99390" y="64173"/>
                </a:lnTo>
                <a:lnTo>
                  <a:pt x="89369" y="68389"/>
                </a:lnTo>
                <a:lnTo>
                  <a:pt x="102870" y="68287"/>
                </a:lnTo>
                <a:lnTo>
                  <a:pt x="117652" y="57505"/>
                </a:lnTo>
                <a:lnTo>
                  <a:pt x="123405" y="61290"/>
                </a:lnTo>
                <a:lnTo>
                  <a:pt x="130340" y="63385"/>
                </a:lnTo>
                <a:lnTo>
                  <a:pt x="137680" y="63144"/>
                </a:lnTo>
                <a:lnTo>
                  <a:pt x="144678" y="59944"/>
                </a:lnTo>
                <a:lnTo>
                  <a:pt x="148336" y="57238"/>
                </a:lnTo>
                <a:lnTo>
                  <a:pt x="148767" y="49974"/>
                </a:lnTo>
                <a:close/>
              </a:path>
              <a:path w="191770" h="99059">
                <a:moveTo>
                  <a:pt x="191541" y="12484"/>
                </a:moveTo>
                <a:lnTo>
                  <a:pt x="188531" y="7531"/>
                </a:lnTo>
                <a:lnTo>
                  <a:pt x="181190" y="3606"/>
                </a:lnTo>
                <a:lnTo>
                  <a:pt x="179895" y="2552"/>
                </a:lnTo>
                <a:lnTo>
                  <a:pt x="179273" y="0"/>
                </a:lnTo>
                <a:lnTo>
                  <a:pt x="176441" y="1854"/>
                </a:lnTo>
                <a:lnTo>
                  <a:pt x="170065" y="3911"/>
                </a:lnTo>
                <a:lnTo>
                  <a:pt x="163398" y="4318"/>
                </a:lnTo>
                <a:lnTo>
                  <a:pt x="156311" y="6680"/>
                </a:lnTo>
                <a:lnTo>
                  <a:pt x="150190" y="11595"/>
                </a:lnTo>
                <a:lnTo>
                  <a:pt x="147421" y="17043"/>
                </a:lnTo>
                <a:lnTo>
                  <a:pt x="150393" y="21018"/>
                </a:lnTo>
                <a:lnTo>
                  <a:pt x="153035" y="22136"/>
                </a:lnTo>
                <a:lnTo>
                  <a:pt x="158102" y="21666"/>
                </a:lnTo>
                <a:lnTo>
                  <a:pt x="160375" y="20955"/>
                </a:lnTo>
                <a:lnTo>
                  <a:pt x="173824" y="7950"/>
                </a:lnTo>
                <a:lnTo>
                  <a:pt x="169964" y="13754"/>
                </a:lnTo>
                <a:lnTo>
                  <a:pt x="163169" y="21424"/>
                </a:lnTo>
                <a:lnTo>
                  <a:pt x="155625" y="28892"/>
                </a:lnTo>
                <a:lnTo>
                  <a:pt x="149542" y="34112"/>
                </a:lnTo>
                <a:lnTo>
                  <a:pt x="160324" y="31203"/>
                </a:lnTo>
                <a:lnTo>
                  <a:pt x="167208" y="20129"/>
                </a:lnTo>
                <a:lnTo>
                  <a:pt x="173570" y="21996"/>
                </a:lnTo>
                <a:lnTo>
                  <a:pt x="180086" y="22542"/>
                </a:lnTo>
                <a:lnTo>
                  <a:pt x="185813" y="20929"/>
                </a:lnTo>
                <a:lnTo>
                  <a:pt x="189826" y="16332"/>
                </a:lnTo>
                <a:lnTo>
                  <a:pt x="191541" y="12484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1428"/>
          </a:p>
        </p:txBody>
      </p:sp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970752" y="432603"/>
            <a:ext cx="1462752" cy="435087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946636" y="460675"/>
            <a:ext cx="568603" cy="378836"/>
          </a:xfrm>
          <a:custGeom>
            <a:avLst/>
            <a:gdLst/>
            <a:ahLst/>
            <a:cxnLst/>
            <a:rect l="l" t="t" r="r" b="b"/>
            <a:pathLst>
              <a:path w="537210" h="358140">
                <a:moveTo>
                  <a:pt x="536680" y="0"/>
                </a:moveTo>
                <a:lnTo>
                  <a:pt x="0" y="0"/>
                </a:lnTo>
                <a:lnTo>
                  <a:pt x="0" y="357789"/>
                </a:lnTo>
                <a:lnTo>
                  <a:pt x="536680" y="357789"/>
                </a:lnTo>
                <a:lnTo>
                  <a:pt x="53668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 sz="1428"/>
          </a:p>
        </p:txBody>
      </p:sp>
      <p:sp>
        <p:nvSpPr>
          <p:cNvPr id="28" name="bg object 28"/>
          <p:cNvSpPr/>
          <p:nvPr/>
        </p:nvSpPr>
        <p:spPr>
          <a:xfrm>
            <a:off x="1210947" y="505954"/>
            <a:ext cx="39655" cy="37615"/>
          </a:xfrm>
          <a:custGeom>
            <a:avLst/>
            <a:gdLst/>
            <a:ahLst/>
            <a:cxnLst/>
            <a:rect l="l" t="t" r="r" b="b"/>
            <a:pathLst>
              <a:path w="37465" h="35559">
                <a:moveTo>
                  <a:pt x="18511" y="0"/>
                </a:moveTo>
                <a:lnTo>
                  <a:pt x="14169" y="13539"/>
                </a:lnTo>
                <a:lnTo>
                  <a:pt x="0" y="13525"/>
                </a:lnTo>
                <a:lnTo>
                  <a:pt x="11494" y="21790"/>
                </a:lnTo>
                <a:lnTo>
                  <a:pt x="7185" y="35153"/>
                </a:lnTo>
                <a:lnTo>
                  <a:pt x="18511" y="26892"/>
                </a:lnTo>
                <a:lnTo>
                  <a:pt x="29836" y="35153"/>
                </a:lnTo>
                <a:lnTo>
                  <a:pt x="25524" y="21790"/>
                </a:lnTo>
                <a:lnTo>
                  <a:pt x="37029" y="13525"/>
                </a:lnTo>
                <a:lnTo>
                  <a:pt x="22848" y="13525"/>
                </a:lnTo>
                <a:lnTo>
                  <a:pt x="18511" y="0"/>
                </a:lnTo>
                <a:close/>
              </a:path>
            </a:pathLst>
          </a:custGeom>
          <a:solidFill>
            <a:srgbClr val="FCEE23"/>
          </a:solidFill>
        </p:spPr>
        <p:txBody>
          <a:bodyPr wrap="square" lIns="0" tIns="0" rIns="0" bIns="0" rtlCol="0"/>
          <a:lstStyle/>
          <a:p>
            <a:endParaRPr sz="1428"/>
          </a:p>
        </p:txBody>
      </p:sp>
      <p:pic>
        <p:nvPicPr>
          <p:cNvPr id="29" name="bg object 2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03532" y="522587"/>
            <a:ext cx="84571" cy="82664"/>
          </a:xfrm>
          <a:prstGeom prst="rect">
            <a:avLst/>
          </a:prstGeom>
        </p:spPr>
      </p:pic>
      <p:sp>
        <p:nvSpPr>
          <p:cNvPr id="30" name="bg object 30"/>
          <p:cNvSpPr/>
          <p:nvPr/>
        </p:nvSpPr>
        <p:spPr>
          <a:xfrm>
            <a:off x="1086878" y="629966"/>
            <a:ext cx="39655" cy="37615"/>
          </a:xfrm>
          <a:custGeom>
            <a:avLst/>
            <a:gdLst/>
            <a:ahLst/>
            <a:cxnLst/>
            <a:rect l="l" t="t" r="r" b="b"/>
            <a:pathLst>
              <a:path w="37465" h="35559">
                <a:moveTo>
                  <a:pt x="18515" y="0"/>
                </a:moveTo>
                <a:lnTo>
                  <a:pt x="14177" y="13572"/>
                </a:lnTo>
                <a:lnTo>
                  <a:pt x="0" y="13543"/>
                </a:lnTo>
                <a:lnTo>
                  <a:pt x="11502" y="21809"/>
                </a:lnTo>
                <a:lnTo>
                  <a:pt x="7189" y="35168"/>
                </a:lnTo>
                <a:lnTo>
                  <a:pt x="18515" y="26906"/>
                </a:lnTo>
                <a:lnTo>
                  <a:pt x="29833" y="35168"/>
                </a:lnTo>
                <a:lnTo>
                  <a:pt x="25530" y="21809"/>
                </a:lnTo>
                <a:lnTo>
                  <a:pt x="37021" y="13543"/>
                </a:lnTo>
                <a:lnTo>
                  <a:pt x="22852" y="13543"/>
                </a:lnTo>
                <a:lnTo>
                  <a:pt x="18515" y="0"/>
                </a:lnTo>
                <a:close/>
              </a:path>
            </a:pathLst>
          </a:custGeom>
          <a:solidFill>
            <a:srgbClr val="FCEE23"/>
          </a:solidFill>
        </p:spPr>
        <p:txBody>
          <a:bodyPr wrap="square" lIns="0" tIns="0" rIns="0" bIns="0" rtlCol="0"/>
          <a:lstStyle/>
          <a:p>
            <a:endParaRPr sz="1428"/>
          </a:p>
        </p:txBody>
      </p:sp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03531" y="692068"/>
            <a:ext cx="84663" cy="82649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1210955" y="753978"/>
            <a:ext cx="39655" cy="37615"/>
          </a:xfrm>
          <a:custGeom>
            <a:avLst/>
            <a:gdLst/>
            <a:ahLst/>
            <a:cxnLst/>
            <a:rect l="l" t="t" r="r" b="b"/>
            <a:pathLst>
              <a:path w="37465" h="35559">
                <a:moveTo>
                  <a:pt x="18510" y="0"/>
                </a:moveTo>
                <a:lnTo>
                  <a:pt x="14179" y="13558"/>
                </a:lnTo>
                <a:lnTo>
                  <a:pt x="0" y="13543"/>
                </a:lnTo>
                <a:lnTo>
                  <a:pt x="11494" y="21805"/>
                </a:lnTo>
                <a:lnTo>
                  <a:pt x="7195" y="35172"/>
                </a:lnTo>
                <a:lnTo>
                  <a:pt x="18517" y="26906"/>
                </a:lnTo>
                <a:lnTo>
                  <a:pt x="29836" y="35172"/>
                </a:lnTo>
                <a:lnTo>
                  <a:pt x="25527" y="21805"/>
                </a:lnTo>
                <a:lnTo>
                  <a:pt x="37029" y="13543"/>
                </a:lnTo>
                <a:lnTo>
                  <a:pt x="22848" y="13543"/>
                </a:lnTo>
                <a:lnTo>
                  <a:pt x="18510" y="0"/>
                </a:lnTo>
                <a:close/>
              </a:path>
            </a:pathLst>
          </a:custGeom>
          <a:solidFill>
            <a:srgbClr val="FCEE23"/>
          </a:solidFill>
        </p:spPr>
        <p:txBody>
          <a:bodyPr wrap="square" lIns="0" tIns="0" rIns="0" bIns="0" rtlCol="0"/>
          <a:lstStyle/>
          <a:p>
            <a:endParaRPr sz="1428"/>
          </a:p>
        </p:txBody>
      </p:sp>
      <p:pic>
        <p:nvPicPr>
          <p:cNvPr id="33" name="bg object 3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72920" y="692068"/>
            <a:ext cx="84649" cy="82649"/>
          </a:xfrm>
          <a:prstGeom prst="rect">
            <a:avLst/>
          </a:prstGeom>
        </p:spPr>
      </p:pic>
      <p:sp>
        <p:nvSpPr>
          <p:cNvPr id="34" name="bg object 34"/>
          <p:cNvSpPr/>
          <p:nvPr/>
        </p:nvSpPr>
        <p:spPr>
          <a:xfrm>
            <a:off x="1334851" y="629795"/>
            <a:ext cx="39655" cy="37615"/>
          </a:xfrm>
          <a:custGeom>
            <a:avLst/>
            <a:gdLst/>
            <a:ahLst/>
            <a:cxnLst/>
            <a:rect l="l" t="t" r="r" b="b"/>
            <a:pathLst>
              <a:path w="37465" h="35559">
                <a:moveTo>
                  <a:pt x="18511" y="0"/>
                </a:moveTo>
                <a:lnTo>
                  <a:pt x="14177" y="13557"/>
                </a:lnTo>
                <a:lnTo>
                  <a:pt x="0" y="13539"/>
                </a:lnTo>
                <a:lnTo>
                  <a:pt x="11502" y="21804"/>
                </a:lnTo>
                <a:lnTo>
                  <a:pt x="7195" y="35167"/>
                </a:lnTo>
                <a:lnTo>
                  <a:pt x="18511" y="26890"/>
                </a:lnTo>
                <a:lnTo>
                  <a:pt x="29833" y="35167"/>
                </a:lnTo>
                <a:lnTo>
                  <a:pt x="25530" y="21804"/>
                </a:lnTo>
                <a:lnTo>
                  <a:pt x="37033" y="13539"/>
                </a:lnTo>
                <a:lnTo>
                  <a:pt x="22856" y="13539"/>
                </a:lnTo>
                <a:lnTo>
                  <a:pt x="18511" y="0"/>
                </a:lnTo>
                <a:close/>
              </a:path>
            </a:pathLst>
          </a:custGeom>
          <a:solidFill>
            <a:srgbClr val="FCEE23"/>
          </a:solidFill>
        </p:spPr>
        <p:txBody>
          <a:bodyPr wrap="square" lIns="0" tIns="0" rIns="0" bIns="0" rtlCol="0"/>
          <a:lstStyle/>
          <a:p>
            <a:endParaRPr sz="1428"/>
          </a:p>
        </p:txBody>
      </p:sp>
      <p:pic>
        <p:nvPicPr>
          <p:cNvPr id="35" name="bg object 3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73085" y="522602"/>
            <a:ext cx="84483" cy="82458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84883" y="459215"/>
            <a:ext cx="845572" cy="381020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764197" y="429885"/>
            <a:ext cx="1051787" cy="440612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-760" y="1510990"/>
            <a:ext cx="298415" cy="1957316"/>
          </a:xfrm>
          <a:custGeom>
            <a:avLst/>
            <a:gdLst/>
            <a:ahLst/>
            <a:cxnLst/>
            <a:rect l="l" t="t" r="r" b="b"/>
            <a:pathLst>
              <a:path w="281940" h="1850389">
                <a:moveTo>
                  <a:pt x="281656" y="0"/>
                </a:moveTo>
                <a:lnTo>
                  <a:pt x="0" y="0"/>
                </a:lnTo>
                <a:lnTo>
                  <a:pt x="0" y="1850186"/>
                </a:lnTo>
                <a:lnTo>
                  <a:pt x="281656" y="1850186"/>
                </a:lnTo>
                <a:lnTo>
                  <a:pt x="281656" y="0"/>
                </a:lnTo>
                <a:close/>
              </a:path>
            </a:pathLst>
          </a:custGeom>
          <a:solidFill>
            <a:srgbClr val="FFF200"/>
          </a:solidFill>
        </p:spPr>
        <p:txBody>
          <a:bodyPr wrap="square" lIns="0" tIns="0" rIns="0" bIns="0" rtlCol="0"/>
          <a:lstStyle/>
          <a:p>
            <a:endParaRPr sz="1428"/>
          </a:p>
        </p:txBody>
      </p:sp>
      <p:sp>
        <p:nvSpPr>
          <p:cNvPr id="39" name="bg object 39"/>
          <p:cNvSpPr/>
          <p:nvPr/>
        </p:nvSpPr>
        <p:spPr>
          <a:xfrm>
            <a:off x="-760" y="4220476"/>
            <a:ext cx="298415" cy="1854548"/>
          </a:xfrm>
          <a:custGeom>
            <a:avLst/>
            <a:gdLst/>
            <a:ahLst/>
            <a:cxnLst/>
            <a:rect l="l" t="t" r="r" b="b"/>
            <a:pathLst>
              <a:path w="281940" h="1753235">
                <a:moveTo>
                  <a:pt x="281656" y="0"/>
                </a:moveTo>
                <a:lnTo>
                  <a:pt x="0" y="0"/>
                </a:lnTo>
                <a:lnTo>
                  <a:pt x="0" y="1752796"/>
                </a:lnTo>
                <a:lnTo>
                  <a:pt x="281656" y="1752796"/>
                </a:lnTo>
                <a:lnTo>
                  <a:pt x="281656" y="0"/>
                </a:lnTo>
                <a:close/>
              </a:path>
            </a:pathLst>
          </a:custGeom>
          <a:solidFill>
            <a:srgbClr val="FFF200"/>
          </a:solidFill>
        </p:spPr>
        <p:txBody>
          <a:bodyPr wrap="square" lIns="0" tIns="0" rIns="0" bIns="0" rtlCol="0"/>
          <a:lstStyle/>
          <a:p>
            <a:endParaRPr sz="1428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30793" y="1372405"/>
            <a:ext cx="7888507" cy="6848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50" b="1" i="0">
                <a:solidFill>
                  <a:srgbClr val="014EA2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0793" y="1372405"/>
            <a:ext cx="7888507" cy="6848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50" b="1" i="0">
                <a:solidFill>
                  <a:srgbClr val="014EA2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567" y="6377944"/>
            <a:ext cx="390359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38" y="6377944"/>
            <a:ext cx="280570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3082" y="6377944"/>
            <a:ext cx="280570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1028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62720">
        <a:defRPr>
          <a:latin typeface="+mn-lt"/>
          <a:ea typeface="+mn-ea"/>
          <a:cs typeface="+mn-cs"/>
        </a:defRPr>
      </a:lvl2pPr>
      <a:lvl3pPr marL="725439">
        <a:defRPr>
          <a:latin typeface="+mn-lt"/>
          <a:ea typeface="+mn-ea"/>
          <a:cs typeface="+mn-cs"/>
        </a:defRPr>
      </a:lvl3pPr>
      <a:lvl4pPr marL="1088159">
        <a:defRPr>
          <a:latin typeface="+mn-lt"/>
          <a:ea typeface="+mn-ea"/>
          <a:cs typeface="+mn-cs"/>
        </a:defRPr>
      </a:lvl4pPr>
      <a:lvl5pPr marL="1450879">
        <a:defRPr>
          <a:latin typeface="+mn-lt"/>
          <a:ea typeface="+mn-ea"/>
          <a:cs typeface="+mn-cs"/>
        </a:defRPr>
      </a:lvl5pPr>
      <a:lvl6pPr marL="1813598">
        <a:defRPr>
          <a:latin typeface="+mn-lt"/>
          <a:ea typeface="+mn-ea"/>
          <a:cs typeface="+mn-cs"/>
        </a:defRPr>
      </a:lvl6pPr>
      <a:lvl7pPr marL="2176318">
        <a:defRPr>
          <a:latin typeface="+mn-lt"/>
          <a:ea typeface="+mn-ea"/>
          <a:cs typeface="+mn-cs"/>
        </a:defRPr>
      </a:lvl7pPr>
      <a:lvl8pPr marL="2539037">
        <a:defRPr>
          <a:latin typeface="+mn-lt"/>
          <a:ea typeface="+mn-ea"/>
          <a:cs typeface="+mn-cs"/>
        </a:defRPr>
      </a:lvl8pPr>
      <a:lvl9pPr marL="290175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62720">
        <a:defRPr>
          <a:latin typeface="+mn-lt"/>
          <a:ea typeface="+mn-ea"/>
          <a:cs typeface="+mn-cs"/>
        </a:defRPr>
      </a:lvl2pPr>
      <a:lvl3pPr marL="725439">
        <a:defRPr>
          <a:latin typeface="+mn-lt"/>
          <a:ea typeface="+mn-ea"/>
          <a:cs typeface="+mn-cs"/>
        </a:defRPr>
      </a:lvl3pPr>
      <a:lvl4pPr marL="1088159">
        <a:defRPr>
          <a:latin typeface="+mn-lt"/>
          <a:ea typeface="+mn-ea"/>
          <a:cs typeface="+mn-cs"/>
        </a:defRPr>
      </a:lvl4pPr>
      <a:lvl5pPr marL="1450879">
        <a:defRPr>
          <a:latin typeface="+mn-lt"/>
          <a:ea typeface="+mn-ea"/>
          <a:cs typeface="+mn-cs"/>
        </a:defRPr>
      </a:lvl5pPr>
      <a:lvl6pPr marL="1813598">
        <a:defRPr>
          <a:latin typeface="+mn-lt"/>
          <a:ea typeface="+mn-ea"/>
          <a:cs typeface="+mn-cs"/>
        </a:defRPr>
      </a:lvl6pPr>
      <a:lvl7pPr marL="2176318">
        <a:defRPr>
          <a:latin typeface="+mn-lt"/>
          <a:ea typeface="+mn-ea"/>
          <a:cs typeface="+mn-cs"/>
        </a:defRPr>
      </a:lvl7pPr>
      <a:lvl8pPr marL="2539037">
        <a:defRPr>
          <a:latin typeface="+mn-lt"/>
          <a:ea typeface="+mn-ea"/>
          <a:cs typeface="+mn-cs"/>
        </a:defRPr>
      </a:lvl8pPr>
      <a:lvl9pPr marL="2901757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5208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3255661-FD6D-4C7C-B655-65D821867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E3759CC7-5DB4-4E99-9ECD-52322577B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84180BD-372A-43B0-B102-4B19A1EC01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530D7-7F08-45BC-B281-5C39E7B9BE51}" type="datetimeFigureOut">
              <a:rPr lang="cs-CZ" smtClean="0"/>
              <a:t>10.06.2025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8DC06EE-D1F0-47F6-9B35-78BF604E42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69FBC90-1CCA-4E71-8879-0C0704AC34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B61CA-E8A6-4EFA-8BA4-4BF6E086BA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1368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ubim.eu/" TargetMode="External"/><Relationship Id="rId3" Type="http://schemas.openxmlformats.org/officeDocument/2006/relationships/image" Target="../media/image19.jpeg"/><Relationship Id="rId7" Type="http://schemas.openxmlformats.org/officeDocument/2006/relationships/hyperlink" Target="http://www.bimfo.cz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hyperlink" Target="http://www.czbim.org/" TargetMode="External"/><Relationship Id="rId11" Type="http://schemas.openxmlformats.org/officeDocument/2006/relationships/hyperlink" Target="https://www.researchgate.net/publication/388725098_The_impact_of_BIM_on_project_time_and_cost_insights_from_case_studies" TargetMode="External"/><Relationship Id="rId5" Type="http://schemas.openxmlformats.org/officeDocument/2006/relationships/hyperlink" Target="http://www.koncepcebim.cz/" TargetMode="External"/><Relationship Id="rId10" Type="http://schemas.openxmlformats.org/officeDocument/2006/relationships/hyperlink" Target="https://eubim.eu/wp-content/uploads/2024/12/EUBTG_BIM_survey_report_2024.pdf?utm_source=chatgpt.com" TargetMode="External"/><Relationship Id="rId4" Type="http://schemas.openxmlformats.org/officeDocument/2006/relationships/hyperlink" Target="https://agenturacas.gov.cz/" TargetMode="External"/><Relationship Id="rId9" Type="http://schemas.openxmlformats.org/officeDocument/2006/relationships/hyperlink" Target="https://www.mckinsey.com/capabilities/operations/our-insights/imagining-constructions-digital-future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mailto:Martina.selejova@mmr.gov.cz" TargetMode="External"/><Relationship Id="rId3" Type="http://schemas.openxmlformats.org/officeDocument/2006/relationships/hyperlink" Target="https://www.sovz.cz/narodni-strategie-verejneho-zadavani-v-cr/" TargetMode="External"/><Relationship Id="rId7" Type="http://schemas.openxmlformats.org/officeDocument/2006/relationships/image" Target="../media/image3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hyperlink" Target="https://www.linkedin.com/groups/8648221/" TargetMode="Externa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xfrm>
            <a:off x="1920939" y="1183697"/>
            <a:ext cx="8350123" cy="4503429"/>
          </a:xfrm>
          <a:prstGeom prst="rect">
            <a:avLst/>
          </a:prstGeom>
        </p:spPr>
        <p:txBody>
          <a:bodyPr vert="horz" wrap="square" lIns="0" tIns="13098" rIns="0" bIns="0" rtlCol="0">
            <a:spAutoFit/>
          </a:bodyPr>
          <a:lstStyle/>
          <a:p>
            <a:pPr marL="10076" marR="31235" algn="ctr">
              <a:lnSpc>
                <a:spcPts val="4403"/>
              </a:lnSpc>
              <a:spcBef>
                <a:spcPts val="103"/>
              </a:spcBef>
            </a:pPr>
            <a:endParaRPr lang="cs-CZ" sz="1800" spc="-8" dirty="0"/>
          </a:p>
          <a:p>
            <a:pPr marL="10076" marR="31235" algn="ctr">
              <a:lnSpc>
                <a:spcPts val="4403"/>
              </a:lnSpc>
              <a:spcBef>
                <a:spcPts val="103"/>
              </a:spcBef>
            </a:pPr>
            <a:r>
              <a:rPr lang="cs-CZ" spc="-8" dirty="0"/>
              <a:t>Jak na veřejné zakázky s BIM? </a:t>
            </a:r>
          </a:p>
          <a:p>
            <a:pPr marL="10076" marR="31235" algn="ctr">
              <a:lnSpc>
                <a:spcPts val="4403"/>
              </a:lnSpc>
              <a:spcBef>
                <a:spcPts val="103"/>
              </a:spcBef>
            </a:pPr>
            <a:r>
              <a:rPr lang="cs-CZ" sz="2400" b="0" spc="-8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Diskuse u snídaně s Agenturou ČAS </a:t>
            </a:r>
          </a:p>
          <a:p>
            <a:pPr marL="10076" marR="31235" algn="ctr">
              <a:lnSpc>
                <a:spcPts val="4403"/>
              </a:lnSpc>
              <a:spcBef>
                <a:spcPts val="103"/>
              </a:spcBef>
            </a:pPr>
            <a:r>
              <a:rPr lang="cs-CZ" sz="1800" b="0" spc="-8" dirty="0"/>
              <a:t> datum konání: čtvrtek </a:t>
            </a:r>
            <a:r>
              <a:rPr lang="cs-CZ" sz="1800" spc="-8" dirty="0"/>
              <a:t>12. června 2025 </a:t>
            </a:r>
            <a:r>
              <a:rPr lang="cs-CZ" sz="1800" b="0" spc="-8" dirty="0"/>
              <a:t>(9:00 - 11:00h.)</a:t>
            </a:r>
          </a:p>
          <a:p>
            <a:pPr algn="ctr"/>
            <a:r>
              <a:rPr lang="cs-CZ" sz="1800" b="0" spc="-8" dirty="0"/>
              <a:t>Místo konání: konferenční centrum LIST Agentury ČAS, Biskupský dvůr 1148/5, Praha 1</a:t>
            </a:r>
            <a:endParaRPr lang="cs-CZ" sz="1800" dirty="0">
              <a:solidFill>
                <a:srgbClr val="009746"/>
              </a:solidFill>
              <a:latin typeface="Montserrat" panose="00000500000000000000" pitchFamily="2" charset="-18"/>
            </a:endParaRPr>
          </a:p>
          <a:p>
            <a:pPr marL="10076" marR="31235" algn="ctr">
              <a:lnSpc>
                <a:spcPts val="4403"/>
              </a:lnSpc>
              <a:spcBef>
                <a:spcPts val="103"/>
              </a:spcBef>
            </a:pPr>
            <a:endParaRPr lang="cs-CZ" sz="2000" spc="-8" dirty="0"/>
          </a:p>
          <a:p>
            <a:pPr marL="10076" marR="31235" algn="ctr">
              <a:lnSpc>
                <a:spcPts val="4403"/>
              </a:lnSpc>
              <a:spcBef>
                <a:spcPts val="103"/>
              </a:spcBef>
            </a:pPr>
            <a:r>
              <a:rPr lang="cs-CZ" sz="2000" spc="-8" dirty="0"/>
              <a:t>Téma setkání: Veřejné zakázky a jejich propojení s metodou BIM (implementace BIM do procesů veřejných zakázek)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412B0D25-D6F9-4E5F-971E-D46F4C8207D0}"/>
              </a:ext>
            </a:extLst>
          </p:cNvPr>
          <p:cNvSpPr txBox="1"/>
          <p:nvPr/>
        </p:nvSpPr>
        <p:spPr>
          <a:xfrm>
            <a:off x="1093819" y="1181366"/>
            <a:ext cx="1000436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2E4987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Obsah prezentace </a:t>
            </a:r>
            <a:endParaRPr kumimoji="0" lang="cs-CZ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F621C78-DC5F-4F58-B103-BE966FE68A28}"/>
              </a:ext>
            </a:extLst>
          </p:cNvPr>
          <p:cNvSpPr txBox="1"/>
          <p:nvPr/>
        </p:nvSpPr>
        <p:spPr>
          <a:xfrm>
            <a:off x="1183042" y="1988646"/>
            <a:ext cx="9337964" cy="411676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 algn="just" fontAlgn="base">
              <a:lnSpc>
                <a:spcPct val="150000"/>
              </a:lnSpc>
              <a:buAutoNum type="arabicPeriod"/>
            </a:pPr>
            <a:r>
              <a:rPr lang="cs-CZ" sz="1600" dirty="0">
                <a:solidFill>
                  <a:srgbClr val="009543"/>
                </a:solidFill>
                <a:latin typeface="Calibri" panose="020F0502020204030204" pitchFamily="34" charset="0"/>
              </a:rPr>
              <a:t>Úvod – představení a cesta k BIM</a:t>
            </a:r>
          </a:p>
          <a:p>
            <a:pPr marL="342900" indent="-342900" algn="just" fontAlgn="base">
              <a:lnSpc>
                <a:spcPct val="150000"/>
              </a:lnSpc>
              <a:buAutoNum type="arabicPeriod"/>
            </a:pPr>
            <a:r>
              <a:rPr lang="cs-CZ" sz="1600" dirty="0">
                <a:solidFill>
                  <a:srgbClr val="009543"/>
                </a:solidFill>
                <a:latin typeface="Calibri" panose="020F0502020204030204" pitchFamily="34" charset="0"/>
              </a:rPr>
              <a:t>Co znamená BIM pro veřejného zadavatele?</a:t>
            </a:r>
          </a:p>
          <a:p>
            <a:pPr marL="342900" indent="-342900" algn="just" fontAlgn="base">
              <a:lnSpc>
                <a:spcPct val="150000"/>
              </a:lnSpc>
              <a:buAutoNum type="arabicPeriod"/>
            </a:pPr>
            <a:r>
              <a:rPr lang="cs-CZ" sz="1600" b="0" i="0" dirty="0">
                <a:solidFill>
                  <a:srgbClr val="009543"/>
                </a:solidFill>
                <a:effectLst/>
                <a:latin typeface="Calibri" panose="020F0502020204030204" pitchFamily="34" charset="0"/>
              </a:rPr>
              <a:t>Doporučený postup zadavatele – jak začít s BIM </a:t>
            </a:r>
          </a:p>
          <a:p>
            <a:pPr marL="342900" indent="-342900" algn="just" fontAlgn="base">
              <a:lnSpc>
                <a:spcPct val="150000"/>
              </a:lnSpc>
              <a:buAutoNum type="arabicPeriod"/>
            </a:pPr>
            <a:r>
              <a:rPr lang="cs-CZ" sz="1600" dirty="0">
                <a:solidFill>
                  <a:srgbClr val="009543"/>
                </a:solidFill>
                <a:latin typeface="Calibri" panose="020F0502020204030204" pitchFamily="34" charset="0"/>
              </a:rPr>
              <a:t>Příklady z praxe – víme, že to funguje? </a:t>
            </a:r>
          </a:p>
          <a:p>
            <a:pPr marL="342900" indent="-342900" algn="just" fontAlgn="base">
              <a:lnSpc>
                <a:spcPct val="150000"/>
              </a:lnSpc>
              <a:buAutoNum type="arabicPeriod"/>
            </a:pPr>
            <a:r>
              <a:rPr lang="cs-CZ" sz="1600" dirty="0">
                <a:solidFill>
                  <a:srgbClr val="009543"/>
                </a:solidFill>
                <a:latin typeface="Calibri" panose="020F0502020204030204" pitchFamily="34" charset="0"/>
              </a:rPr>
              <a:t>Obecné + měřitelné přínosy BIM pro veřejného zadavatele </a:t>
            </a:r>
          </a:p>
          <a:p>
            <a:pPr marL="342900" indent="-342900" algn="just" fontAlgn="base">
              <a:lnSpc>
                <a:spcPct val="150000"/>
              </a:lnSpc>
              <a:buAutoNum type="arabicPeriod"/>
            </a:pPr>
            <a:r>
              <a:rPr lang="cs-CZ" sz="1600" dirty="0">
                <a:solidFill>
                  <a:srgbClr val="009543"/>
                </a:solidFill>
                <a:latin typeface="Calibri" panose="020F0502020204030204" pitchFamily="34" charset="0"/>
              </a:rPr>
              <a:t>Úspory v číslech: BIM vs. tradiční přístup </a:t>
            </a:r>
          </a:p>
          <a:p>
            <a:pPr marL="342900" indent="-342900" algn="just" fontAlgn="base">
              <a:lnSpc>
                <a:spcPct val="150000"/>
              </a:lnSpc>
              <a:buAutoNum type="arabicPeriod"/>
            </a:pPr>
            <a:r>
              <a:rPr lang="cs-CZ" sz="1600" dirty="0">
                <a:solidFill>
                  <a:srgbClr val="009543"/>
                </a:solidFill>
                <a:latin typeface="Calibri" panose="020F0502020204030204" pitchFamily="34" charset="0"/>
              </a:rPr>
              <a:t>Význam BIM pro veřejného zadavatele ve vztahu ke stavbám  </a:t>
            </a:r>
          </a:p>
          <a:p>
            <a:pPr marL="342900" indent="-342900" algn="just" fontAlgn="base">
              <a:lnSpc>
                <a:spcPct val="150000"/>
              </a:lnSpc>
              <a:buAutoNum type="arabicPeriod"/>
            </a:pPr>
            <a:r>
              <a:rPr lang="cs-CZ" sz="1600" dirty="0">
                <a:solidFill>
                  <a:srgbClr val="009543"/>
                </a:solidFill>
                <a:latin typeface="Calibri" panose="020F0502020204030204" pitchFamily="34" charset="0"/>
              </a:rPr>
              <a:t>Využití BIM ve vztahu k jiným (než stavebním) zakázkám </a:t>
            </a:r>
          </a:p>
          <a:p>
            <a:pPr marL="342900" indent="-342900" algn="just" fontAlgn="base">
              <a:lnSpc>
                <a:spcPct val="150000"/>
              </a:lnSpc>
              <a:buFontTx/>
              <a:buAutoNum type="arabicPeriod"/>
            </a:pPr>
            <a:r>
              <a:rPr lang="cs-CZ" sz="1600" dirty="0">
                <a:solidFill>
                  <a:srgbClr val="009543"/>
                </a:solidFill>
                <a:latin typeface="Calibri" panose="020F0502020204030204" pitchFamily="34" charset="0"/>
              </a:rPr>
              <a:t>Bariéry a mýty + proč se nedaří zavádět rychleji ..</a:t>
            </a:r>
          </a:p>
          <a:p>
            <a:pPr marL="342900" indent="-342900" algn="just" fontAlgn="base">
              <a:lnSpc>
                <a:spcPct val="150000"/>
              </a:lnSpc>
              <a:buAutoNum type="arabicPeriod"/>
            </a:pPr>
            <a:r>
              <a:rPr lang="cs-CZ" sz="1600" dirty="0">
                <a:solidFill>
                  <a:srgbClr val="009543"/>
                </a:solidFill>
                <a:latin typeface="Calibri" panose="020F0502020204030204" pitchFamily="34" charset="0"/>
              </a:rPr>
              <a:t>Dostupná podpora a zdroje informací </a:t>
            </a:r>
          </a:p>
          <a:p>
            <a:pPr marL="342900" indent="-342900" algn="just" fontAlgn="base">
              <a:lnSpc>
                <a:spcPct val="150000"/>
              </a:lnSpc>
              <a:buAutoNum type="arabicPeriod"/>
            </a:pPr>
            <a:r>
              <a:rPr lang="cs-CZ" sz="1600" b="0" i="0" dirty="0">
                <a:solidFill>
                  <a:srgbClr val="009543"/>
                </a:solidFill>
                <a:effectLst/>
                <a:latin typeface="Calibri" panose="020F0502020204030204" pitchFamily="34" charset="0"/>
              </a:rPr>
              <a:t>Shrnutí a doporučení + otázky  </a:t>
            </a:r>
            <a:endParaRPr lang="cs-CZ" sz="1600" dirty="0">
              <a:solidFill>
                <a:srgbClr val="00954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143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412B0D25-D6F9-4E5F-971E-D46F4C8207D0}"/>
              </a:ext>
            </a:extLst>
          </p:cNvPr>
          <p:cNvSpPr txBox="1"/>
          <p:nvPr/>
        </p:nvSpPr>
        <p:spPr>
          <a:xfrm>
            <a:off x="1093819" y="1181366"/>
            <a:ext cx="1000436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200" b="1" dirty="0">
                <a:solidFill>
                  <a:srgbClr val="2E4987"/>
                </a:solidFill>
              </a:rPr>
              <a:t>1. Představení a cesta k BIM </a:t>
            </a:r>
            <a:endParaRPr kumimoji="0" lang="cs-CZ" sz="3200" b="0" i="0" u="none" strike="noStrike" kern="1200" cap="none" spc="0" normalizeH="0" baseline="0" noProof="0" dirty="0">
              <a:ln>
                <a:noFill/>
              </a:ln>
              <a:solidFill>
                <a:srgbClr val="2E4987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F621C78-DC5F-4F58-B103-BE966FE68A28}"/>
              </a:ext>
            </a:extLst>
          </p:cNvPr>
          <p:cNvSpPr txBox="1"/>
          <p:nvPr/>
        </p:nvSpPr>
        <p:spPr>
          <a:xfrm>
            <a:off x="1138430" y="1766141"/>
            <a:ext cx="9915139" cy="47705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cs-CZ" sz="1600" b="1" dirty="0">
                <a:solidFill>
                  <a:srgbClr val="009543"/>
                </a:solidFill>
              </a:rPr>
              <a:t>Martina Šelejová </a:t>
            </a:r>
            <a:r>
              <a:rPr lang="cs-CZ" sz="1600" dirty="0">
                <a:solidFill>
                  <a:srgbClr val="009543"/>
                </a:solidFill>
              </a:rPr>
              <a:t>– profesní cesta: </a:t>
            </a:r>
          </a:p>
          <a:p>
            <a:pPr algn="just"/>
            <a:r>
              <a:rPr lang="cs-CZ" sz="1600" dirty="0">
                <a:solidFill>
                  <a:srgbClr val="009543"/>
                </a:solidFill>
              </a:rPr>
              <a:t>Vedoucí oddělení veřejných zakázek v </a:t>
            </a:r>
            <a:r>
              <a:rPr lang="cs-CZ" sz="1600" dirty="0">
                <a:solidFill>
                  <a:srgbClr val="009543"/>
                </a:solidFill>
                <a:latin typeface="Calibri" panose="020F0502020204030204" pitchFamily="34" charset="0"/>
              </a:rPr>
              <a:t>Českém rozhlase – 5,5 roku</a:t>
            </a:r>
          </a:p>
          <a:p>
            <a:pPr algn="just"/>
            <a:r>
              <a:rPr lang="cs-CZ" sz="1600" dirty="0">
                <a:solidFill>
                  <a:srgbClr val="009543"/>
                </a:solidFill>
                <a:latin typeface="Calibri" panose="020F0502020204030204" pitchFamily="34" charset="0"/>
              </a:rPr>
              <a:t>Specialista na VZ v advokátní kanceláři HVH </a:t>
            </a:r>
            <a:r>
              <a:rPr lang="cs-CZ" sz="1600" dirty="0" err="1">
                <a:solidFill>
                  <a:srgbClr val="009543"/>
                </a:solidFill>
                <a:latin typeface="Calibri" panose="020F0502020204030204" pitchFamily="34" charset="0"/>
              </a:rPr>
              <a:t>Legal</a:t>
            </a:r>
            <a:r>
              <a:rPr lang="cs-CZ" sz="1600" dirty="0">
                <a:solidFill>
                  <a:srgbClr val="009543"/>
                </a:solidFill>
                <a:latin typeface="Calibri" panose="020F0502020204030204" pitchFamily="34" charset="0"/>
              </a:rPr>
              <a:t> s.r.o. – 3,5 roku </a:t>
            </a:r>
          </a:p>
          <a:p>
            <a:pPr algn="just"/>
            <a:r>
              <a:rPr lang="cs-CZ" sz="1600" dirty="0">
                <a:solidFill>
                  <a:srgbClr val="009543"/>
                </a:solidFill>
                <a:latin typeface="Calibri" panose="020F0502020204030204" pitchFamily="34" charset="0"/>
              </a:rPr>
              <a:t>Výkonná ředitelka Asociace pro veřejné zakázky – 3,5 roku </a:t>
            </a:r>
          </a:p>
          <a:p>
            <a:pPr algn="just"/>
            <a:r>
              <a:rPr lang="cs-CZ" sz="1600" dirty="0">
                <a:solidFill>
                  <a:srgbClr val="009543"/>
                </a:solidFill>
                <a:latin typeface="Calibri" panose="020F0502020204030204" pitchFamily="34" charset="0"/>
              </a:rPr>
              <a:t>Vedoucí oddělení implementace programu systémové podpory veřejných investic – zodpovědnost za realizaci aktivit Národní strategie veřejného zadávání, MMR – od 01/2025</a:t>
            </a:r>
          </a:p>
          <a:p>
            <a:pPr algn="just"/>
            <a:endParaRPr lang="cs-CZ" sz="1600" dirty="0">
              <a:solidFill>
                <a:srgbClr val="009543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sz="1600" b="1" kern="0" spc="-8" dirty="0">
                <a:solidFill>
                  <a:srgbClr val="009543"/>
                </a:solidFill>
                <a:cs typeface="+mj-cs"/>
              </a:rPr>
              <a:t>Aktualizace Koncepce zavádění metody BIM v ČR </a:t>
            </a:r>
            <a:r>
              <a:rPr lang="cs-CZ" sz="1600" kern="0" spc="-8" dirty="0">
                <a:solidFill>
                  <a:srgbClr val="009543"/>
                </a:solidFill>
                <a:cs typeface="+mj-cs"/>
              </a:rPr>
              <a:t>– 07/2024 </a:t>
            </a:r>
          </a:p>
          <a:p>
            <a:r>
              <a:rPr lang="cs-CZ" sz="1600" kern="0" spc="-8" dirty="0">
                <a:solidFill>
                  <a:srgbClr val="009543"/>
                </a:solidFill>
                <a:cs typeface="+mj-cs"/>
              </a:rPr>
              <a:t>Přílohou Opatření vyplývající z Implementačního plánu Aktualizace Koncepce zavádění metody BIM v České republice - </a:t>
            </a:r>
            <a:r>
              <a:rPr lang="cs-CZ" sz="1600" b="1" u="sng" kern="0" spc="-8" dirty="0">
                <a:solidFill>
                  <a:srgbClr val="009543"/>
                </a:solidFill>
                <a:cs typeface="+mj-cs"/>
              </a:rPr>
              <a:t>MMR</a:t>
            </a:r>
            <a:r>
              <a:rPr lang="cs-CZ" sz="1600" u="sng" kern="0" spc="-8" dirty="0">
                <a:solidFill>
                  <a:srgbClr val="009543"/>
                </a:solidFill>
                <a:cs typeface="+mj-cs"/>
              </a:rPr>
              <a:t> přiřazena role spoluodpovědného či spolupracujícího subjektu – </a:t>
            </a:r>
            <a:r>
              <a:rPr lang="cs-CZ" sz="1600" u="sng" kern="0" spc="-8" dirty="0" err="1">
                <a:solidFill>
                  <a:srgbClr val="009543"/>
                </a:solidFill>
                <a:cs typeface="+mj-cs"/>
              </a:rPr>
              <a:t>provazba</a:t>
            </a:r>
            <a:r>
              <a:rPr lang="cs-CZ" sz="1600" u="sng" kern="0" spc="-8" dirty="0">
                <a:solidFill>
                  <a:srgbClr val="009543"/>
                </a:solidFill>
                <a:cs typeface="+mj-cs"/>
              </a:rPr>
              <a:t> s NSVZ primárně v oblasti:</a:t>
            </a:r>
          </a:p>
          <a:p>
            <a:r>
              <a:rPr lang="cs-CZ" sz="1600" kern="0" spc="-8" dirty="0">
                <a:solidFill>
                  <a:srgbClr val="009543"/>
                </a:solidFill>
                <a:cs typeface="+mj-cs"/>
              </a:rPr>
              <a:t>2.1 Systém </a:t>
            </a:r>
            <a:r>
              <a:rPr lang="cs-CZ" sz="1600" b="1" kern="0" spc="-8" dirty="0">
                <a:solidFill>
                  <a:srgbClr val="009543"/>
                </a:solidFill>
                <a:cs typeface="+mj-cs"/>
              </a:rPr>
              <a:t>vzdělávání </a:t>
            </a:r>
            <a:r>
              <a:rPr lang="cs-CZ" sz="1600" kern="0" spc="-8" dirty="0">
                <a:solidFill>
                  <a:srgbClr val="009543"/>
                </a:solidFill>
                <a:cs typeface="+mj-cs"/>
              </a:rPr>
              <a:t>pro veřejnou správu a podpora jeho implementace</a:t>
            </a:r>
          </a:p>
          <a:p>
            <a:pPr marL="0" indent="0">
              <a:buNone/>
            </a:pPr>
            <a:endParaRPr lang="cs-CZ" sz="1600" kern="0" spc="-8" dirty="0">
              <a:solidFill>
                <a:srgbClr val="009543"/>
              </a:solidFill>
              <a:cs typeface="+mj-cs"/>
            </a:endParaRPr>
          </a:p>
          <a:p>
            <a:pPr marL="0" indent="0">
              <a:buNone/>
            </a:pPr>
            <a:r>
              <a:rPr lang="cs-CZ" sz="1600" b="1" kern="0" spc="-8" dirty="0">
                <a:solidFill>
                  <a:srgbClr val="009543"/>
                </a:solidFill>
                <a:cs typeface="+mj-cs"/>
              </a:rPr>
              <a:t>Národní strategie veřejného zadávání v ČR </a:t>
            </a:r>
            <a:r>
              <a:rPr lang="cs-CZ" sz="1600" kern="0" spc="-8" dirty="0">
                <a:solidFill>
                  <a:srgbClr val="009543"/>
                </a:solidFill>
                <a:cs typeface="+mj-cs"/>
              </a:rPr>
              <a:t>– 02/2024 </a:t>
            </a:r>
          </a:p>
          <a:p>
            <a:pPr marL="0" indent="0">
              <a:buNone/>
            </a:pPr>
            <a:r>
              <a:rPr lang="cs-CZ" sz="1600" kern="0" spc="-8" dirty="0">
                <a:solidFill>
                  <a:srgbClr val="009543"/>
                </a:solidFill>
                <a:cs typeface="+mj-cs"/>
              </a:rPr>
              <a:t>Kapitola č. 1 – Kvalita a inovace</a:t>
            </a:r>
          </a:p>
          <a:p>
            <a:pPr marL="0" indent="0">
              <a:buNone/>
            </a:pPr>
            <a:r>
              <a:rPr lang="cs-CZ" sz="1600" kern="0" spc="-8" dirty="0">
                <a:solidFill>
                  <a:srgbClr val="009543"/>
                </a:solidFill>
                <a:cs typeface="+mj-cs"/>
              </a:rPr>
              <a:t>Kapitola č. 4 – Profesionalizace</a:t>
            </a:r>
          </a:p>
          <a:p>
            <a:pPr marL="0" indent="0">
              <a:buNone/>
            </a:pPr>
            <a:r>
              <a:rPr lang="cs-CZ" sz="1600" kern="0" spc="-8" dirty="0">
                <a:solidFill>
                  <a:srgbClr val="009543"/>
                </a:solidFill>
                <a:cs typeface="+mj-cs"/>
              </a:rPr>
              <a:t>Kapitola č. 8 – Veřejné zakázky ve stavebnictví + digitalizace </a:t>
            </a:r>
          </a:p>
          <a:p>
            <a:r>
              <a:rPr lang="cs-CZ" sz="1600" kern="0" spc="-8" dirty="0">
                <a:solidFill>
                  <a:srgbClr val="009543"/>
                </a:solidFill>
                <a:latin typeface="Calibri" panose="020F0502020204030204" pitchFamily="34" charset="0"/>
                <a:cs typeface="+mj-cs"/>
              </a:rPr>
              <a:t>= koordinace aktivit s ČAS (MPO) – informování, sdílení poznatků, spolupráce na připravovaných materiálech / metodikách </a:t>
            </a:r>
          </a:p>
          <a:p>
            <a:r>
              <a:rPr lang="cs-CZ" sz="1600" kern="0" spc="-8" dirty="0">
                <a:solidFill>
                  <a:srgbClr val="009543"/>
                </a:solidFill>
                <a:cs typeface="+mj-cs"/>
              </a:rPr>
              <a:t>Cílem: </a:t>
            </a:r>
            <a:r>
              <a:rPr lang="cs-CZ" sz="1600" b="1" kern="0" spc="-8" dirty="0">
                <a:solidFill>
                  <a:srgbClr val="009543"/>
                </a:solidFill>
                <a:cs typeface="+mj-cs"/>
              </a:rPr>
              <a:t>poučený zadavatel</a:t>
            </a:r>
            <a:endParaRPr lang="cs-CZ" sz="1600" dirty="0">
              <a:solidFill>
                <a:srgbClr val="00954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965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412B0D25-D6F9-4E5F-971E-D46F4C8207D0}"/>
              </a:ext>
            </a:extLst>
          </p:cNvPr>
          <p:cNvSpPr txBox="1"/>
          <p:nvPr/>
        </p:nvSpPr>
        <p:spPr>
          <a:xfrm>
            <a:off x="1093819" y="1181366"/>
            <a:ext cx="1000436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200" b="1" dirty="0">
                <a:solidFill>
                  <a:srgbClr val="2E4987"/>
                </a:solidFill>
              </a:rPr>
              <a:t>2. Co znamená BIM pro veřejného zadavatele?</a:t>
            </a:r>
            <a:endParaRPr kumimoji="0" lang="cs-CZ" sz="3200" b="0" i="0" u="none" strike="noStrike" kern="1200" cap="none" spc="0" normalizeH="0" baseline="0" noProof="0" dirty="0">
              <a:ln>
                <a:noFill/>
              </a:ln>
              <a:solidFill>
                <a:srgbClr val="2E4987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F621C78-DC5F-4F58-B103-BE966FE68A28}"/>
              </a:ext>
            </a:extLst>
          </p:cNvPr>
          <p:cNvSpPr txBox="1"/>
          <p:nvPr/>
        </p:nvSpPr>
        <p:spPr>
          <a:xfrm>
            <a:off x="1183041" y="1988646"/>
            <a:ext cx="9915139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cs-CZ" dirty="0">
                <a:solidFill>
                  <a:srgbClr val="009543"/>
                </a:solidFill>
              </a:rPr>
              <a:t>= BIM mění přístup zadavatele (organizace) na </a:t>
            </a:r>
            <a:r>
              <a:rPr lang="cs-CZ" b="1" dirty="0">
                <a:solidFill>
                  <a:srgbClr val="FF0000"/>
                </a:solidFill>
              </a:rPr>
              <a:t>koncepční, strategický a kooperující</a:t>
            </a:r>
          </a:p>
          <a:p>
            <a:pPr algn="just"/>
            <a:r>
              <a:rPr lang="cs-CZ" dirty="0">
                <a:solidFill>
                  <a:srgbClr val="009543"/>
                </a:solidFill>
              </a:rPr>
              <a:t>= BIM není jen technická záležitost, ale pro veřejného zadavatele i </a:t>
            </a:r>
            <a:r>
              <a:rPr lang="cs-CZ" b="1" dirty="0">
                <a:solidFill>
                  <a:srgbClr val="FF0000"/>
                </a:solidFill>
              </a:rPr>
              <a:t>právní, procesní a organizační výzva</a:t>
            </a:r>
            <a:r>
              <a:rPr lang="cs-CZ" dirty="0">
                <a:solidFill>
                  <a:srgbClr val="FF0000"/>
                </a:solidFill>
              </a:rPr>
              <a:t> </a:t>
            </a:r>
            <a:endParaRPr lang="cs-CZ" i="0" dirty="0">
              <a:solidFill>
                <a:srgbClr val="FF0000"/>
              </a:solidFill>
              <a:effectLst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cs-CZ" dirty="0">
              <a:solidFill>
                <a:srgbClr val="009543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9543"/>
                </a:solidFill>
              </a:rPr>
              <a:t>Co všechno mění v zadávacím procesu: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rgbClr val="009543"/>
                </a:solidFill>
              </a:rPr>
              <a:t>Příprava zakázky </a:t>
            </a:r>
            <a:r>
              <a:rPr lang="cs-CZ" dirty="0">
                <a:solidFill>
                  <a:srgbClr val="009543"/>
                </a:solidFill>
              </a:rPr>
              <a:t>(potřeba zadat požadavky ve formě EIR / BEP apod.)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rgbClr val="009543"/>
                </a:solidFill>
              </a:rPr>
              <a:t>Změna ve specifikaci, průběhu a kontrole plnění</a:t>
            </a:r>
            <a:r>
              <a:rPr lang="cs-CZ" dirty="0">
                <a:solidFill>
                  <a:srgbClr val="009543"/>
                </a:solidFill>
              </a:rPr>
              <a:t> (datové modely namísto klasické projektové dokumentace)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9543"/>
                </a:solidFill>
              </a:rPr>
              <a:t>Kde začít: </a:t>
            </a:r>
            <a:r>
              <a:rPr lang="cs-CZ" u="sng" dirty="0">
                <a:solidFill>
                  <a:srgbClr val="009543"/>
                </a:solidFill>
              </a:rPr>
              <a:t>interní připravenost, školení, pilotní projekty + BIM „někdo“ </a:t>
            </a:r>
          </a:p>
          <a:p>
            <a:pPr marL="342900" indent="-342900" algn="just" rtl="0" fontAlgn="base">
              <a:buFont typeface="Wingdings" panose="05000000000000000000" pitchFamily="2" charset="2"/>
              <a:buChar char="§"/>
            </a:pPr>
            <a:endParaRPr lang="cs-CZ" b="0" i="0" dirty="0">
              <a:solidFill>
                <a:srgbClr val="009543"/>
              </a:solidFill>
              <a:effectLst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9543"/>
                </a:solidFill>
              </a:rPr>
              <a:t>BIM mění procesy a nástroje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9543"/>
                </a:solidFill>
              </a:rPr>
              <a:t>Množství nových nesrozumitelných zkratek, kterým běžný „</a:t>
            </a:r>
            <a:r>
              <a:rPr lang="cs-CZ" dirty="0" err="1">
                <a:solidFill>
                  <a:srgbClr val="009543"/>
                </a:solidFill>
              </a:rPr>
              <a:t>zakázkář</a:t>
            </a:r>
            <a:r>
              <a:rPr lang="cs-CZ" dirty="0">
                <a:solidFill>
                  <a:srgbClr val="009543"/>
                </a:solidFill>
              </a:rPr>
              <a:t>“ nemá bez větší znalosti tématu šanci porozumět: EIR, BEP, CDE, CAFM, OIR, AIR, IFC atd.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9543"/>
                </a:solidFill>
              </a:rPr>
              <a:t>Zadavatel by měl být iniciátor i správce dat</a:t>
            </a:r>
          </a:p>
          <a:p>
            <a:pPr algn="just" rtl="0" fontAlgn="base"/>
            <a:endParaRPr lang="cs-CZ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/>
            <a:r>
              <a:rPr lang="cs-CZ" b="1" dirty="0">
                <a:solidFill>
                  <a:srgbClr val="FF0000"/>
                </a:solidFill>
              </a:rPr>
              <a:t>= HODNĚ </a:t>
            </a:r>
            <a:r>
              <a:rPr lang="cs-CZ" b="1" dirty="0" err="1">
                <a:solidFill>
                  <a:srgbClr val="FF0000"/>
                </a:solidFill>
              </a:rPr>
              <a:t>HODNĚ</a:t>
            </a:r>
            <a:r>
              <a:rPr lang="cs-CZ" b="1" dirty="0">
                <a:solidFill>
                  <a:srgbClr val="FF0000"/>
                </a:solidFill>
              </a:rPr>
              <a:t> (SPOLU)PRÁCE 		+ ZMĚNU MYŠLENÍ   </a:t>
            </a:r>
            <a:endParaRPr lang="en-US" b="1" i="0" dirty="0">
              <a:solidFill>
                <a:srgbClr val="FF0000"/>
              </a:solidFill>
              <a:effectLst/>
            </a:endParaRPr>
          </a:p>
        </p:txBody>
      </p:sp>
      <p:pic>
        <p:nvPicPr>
          <p:cNvPr id="5" name="Grafický objekt 4" descr="Osoba s nápadem obrys">
            <a:extLst>
              <a:ext uri="{FF2B5EF4-FFF2-40B4-BE49-F238E27FC236}">
                <a16:creationId xmlns:a16="http://schemas.microsoft.com/office/drawing/2014/main" id="{A93B400A-CA12-6948-6AFB-6FD02FCBCA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08653" y="5544068"/>
            <a:ext cx="914400" cy="914400"/>
          </a:xfrm>
          <a:prstGeom prst="rect">
            <a:avLst/>
          </a:prstGeom>
        </p:spPr>
      </p:pic>
      <p:pic>
        <p:nvPicPr>
          <p:cNvPr id="7" name="Grafický objekt 6" descr="Na zdraví obrys">
            <a:extLst>
              <a:ext uri="{FF2B5EF4-FFF2-40B4-BE49-F238E27FC236}">
                <a16:creationId xmlns:a16="http://schemas.microsoft.com/office/drawing/2014/main" id="{14986477-27D5-B925-A13A-30856CDB67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19127" y="567663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463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412B0D25-D6F9-4E5F-971E-D46F4C8207D0}"/>
              </a:ext>
            </a:extLst>
          </p:cNvPr>
          <p:cNvSpPr txBox="1"/>
          <p:nvPr/>
        </p:nvSpPr>
        <p:spPr>
          <a:xfrm>
            <a:off x="1093819" y="1181366"/>
            <a:ext cx="1000436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4987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3. Doporučený postup zadavatele – jak začít s BIM </a:t>
            </a:r>
            <a:endParaRPr kumimoji="0" lang="cs-CZ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F621C78-DC5F-4F58-B103-BE966FE68A28}"/>
              </a:ext>
            </a:extLst>
          </p:cNvPr>
          <p:cNvSpPr txBox="1"/>
          <p:nvPr/>
        </p:nvSpPr>
        <p:spPr>
          <a:xfrm>
            <a:off x="1183041" y="1988646"/>
            <a:ext cx="5501537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cs-CZ" b="1" u="sng" dirty="0">
                <a:solidFill>
                  <a:srgbClr val="009543"/>
                </a:solidFill>
              </a:rPr>
              <a:t>Jednotlivé kroky: </a:t>
            </a:r>
          </a:p>
          <a:p>
            <a:pPr marL="342900" indent="-342900" algn="just">
              <a:buAutoNum type="arabicPeriod"/>
            </a:pPr>
            <a:r>
              <a:rPr lang="cs-CZ" dirty="0"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Zmapování aktuálního stavu</a:t>
            </a:r>
            <a:r>
              <a:rPr lang="cs-CZ" dirty="0">
                <a:solidFill>
                  <a:srgbClr val="009543"/>
                </a:solidFill>
              </a:rPr>
              <a:t>: kapacity (lidé), data, systémy (SW), procesy</a:t>
            </a:r>
          </a:p>
          <a:p>
            <a:pPr marL="342900" indent="-342900" algn="just">
              <a:buAutoNum type="arabicPeriod"/>
            </a:pPr>
            <a:r>
              <a:rPr lang="cs-CZ" dirty="0"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Stanovení cílů a očekávání </a:t>
            </a:r>
            <a:r>
              <a:rPr lang="cs-CZ" dirty="0">
                <a:solidFill>
                  <a:srgbClr val="009543"/>
                </a:solidFill>
              </a:rPr>
              <a:t>(</a:t>
            </a:r>
            <a:r>
              <a:rPr lang="cs-CZ" u="sng" dirty="0">
                <a:solidFill>
                  <a:srgbClr val="009543"/>
                </a:solidFill>
              </a:rPr>
              <a:t>realistických</a:t>
            </a:r>
            <a:r>
              <a:rPr lang="cs-CZ" dirty="0">
                <a:solidFill>
                  <a:srgbClr val="009543"/>
                </a:solidFill>
              </a:rPr>
              <a:t>) – proč chci BIM: koordinace, znalost, řízení kvality, pasportizace, provoz, plánování</a:t>
            </a:r>
          </a:p>
          <a:p>
            <a:pPr marL="342900" indent="-342900" algn="just">
              <a:buAutoNum type="arabicPeriod"/>
            </a:pPr>
            <a:r>
              <a:rPr lang="cs-CZ" dirty="0"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Výběr pilotního projektu </a:t>
            </a:r>
            <a:r>
              <a:rPr lang="cs-CZ" dirty="0">
                <a:solidFill>
                  <a:srgbClr val="009543"/>
                </a:solidFill>
              </a:rPr>
              <a:t>(</a:t>
            </a:r>
            <a:r>
              <a:rPr lang="cs-CZ" u="sng" dirty="0">
                <a:solidFill>
                  <a:srgbClr val="009543"/>
                </a:solidFill>
              </a:rPr>
              <a:t>vhodného</a:t>
            </a:r>
            <a:r>
              <a:rPr lang="cs-CZ" dirty="0">
                <a:solidFill>
                  <a:srgbClr val="009543"/>
                </a:solidFill>
              </a:rPr>
              <a:t>): např. menší stavba či rekonstrukce</a:t>
            </a:r>
          </a:p>
          <a:p>
            <a:pPr marL="342900" indent="-342900" algn="just">
              <a:buAutoNum type="arabicPeriod"/>
            </a:pPr>
            <a:r>
              <a:rPr lang="cs-CZ" dirty="0"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Nastavení zadávacích podmínek</a:t>
            </a:r>
            <a:r>
              <a:rPr lang="cs-CZ" dirty="0">
                <a:solidFill>
                  <a:srgbClr val="009543"/>
                </a:solidFill>
              </a:rPr>
              <a:t>: srozumitelně popsat vše potřebné – požadavky na např. kontrolu modelu, formát podkladů, datový standard, CDE vč. pravidel nahrávání do něj a rolí, výměnu informací, validaci dat, otevřená data, spolupráci napříč rolemi atd.</a:t>
            </a:r>
          </a:p>
          <a:p>
            <a:pPr marL="342900" indent="-342900" algn="just">
              <a:buAutoNum type="arabicPeriod"/>
            </a:pPr>
            <a:r>
              <a:rPr lang="cs-CZ" dirty="0"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Sledování hlavních ukazatelů, vyhodnocování a úprava</a:t>
            </a:r>
            <a:r>
              <a:rPr lang="cs-CZ" dirty="0">
                <a:solidFill>
                  <a:srgbClr val="009543"/>
                </a:solidFill>
              </a:rPr>
              <a:t> na základě nabytých zkušeností  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5CF7176B-1B16-8BFB-D1D5-0BD6CCB7E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2017" y="2089992"/>
            <a:ext cx="4290140" cy="429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159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412B0D25-D6F9-4E5F-971E-D46F4C8207D0}"/>
              </a:ext>
            </a:extLst>
          </p:cNvPr>
          <p:cNvSpPr txBox="1"/>
          <p:nvPr/>
        </p:nvSpPr>
        <p:spPr>
          <a:xfrm>
            <a:off x="1093819" y="1181366"/>
            <a:ext cx="1000436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4987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4. Příklady z praxe – víme, že to funguje?  </a:t>
            </a:r>
            <a:endParaRPr kumimoji="0" lang="cs-CZ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F621C78-DC5F-4F58-B103-BE966FE68A28}"/>
              </a:ext>
            </a:extLst>
          </p:cNvPr>
          <p:cNvSpPr txBox="1"/>
          <p:nvPr/>
        </p:nvSpPr>
        <p:spPr>
          <a:xfrm>
            <a:off x="1206691" y="1988646"/>
            <a:ext cx="9337964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>
              <a:buSzTx/>
              <a:buNone/>
              <a:defRPr b="1"/>
            </a:pPr>
            <a:r>
              <a:rPr lang="cs-CZ" u="sng" dirty="0"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Město </a:t>
            </a:r>
            <a:r>
              <a:rPr lang="cs-CZ" u="sng" dirty="0" err="1"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Kuopio</a:t>
            </a:r>
            <a:r>
              <a:rPr lang="cs-CZ" u="sng" dirty="0"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(Finsko)  </a:t>
            </a:r>
          </a:p>
          <a:p>
            <a:pPr marL="285750" indent="-285750">
              <a:buSzTx/>
              <a:buFont typeface="Wingdings" panose="05000000000000000000" pitchFamily="2" charset="2"/>
              <a:buChar char="§"/>
              <a:defRPr b="1"/>
            </a:pPr>
            <a:r>
              <a:rPr lang="cs-CZ" b="0" dirty="0">
                <a:solidFill>
                  <a:srgbClr val="009543"/>
                </a:solidFill>
              </a:rPr>
              <a:t>Novostavba školní budovy s využitím BIM  </a:t>
            </a:r>
          </a:p>
          <a:p>
            <a:pPr marL="285750" indent="-285750">
              <a:buSzTx/>
              <a:buFont typeface="Wingdings" panose="05000000000000000000" pitchFamily="2" charset="2"/>
              <a:buChar char="§"/>
              <a:defRPr b="1"/>
            </a:pPr>
            <a:r>
              <a:rPr lang="cs-CZ" b="0" dirty="0">
                <a:solidFill>
                  <a:srgbClr val="009543"/>
                </a:solidFill>
              </a:rPr>
              <a:t>Úspora: 20 % na provozních nákladech</a:t>
            </a:r>
          </a:p>
          <a:p>
            <a:pPr marL="285750" indent="-285750">
              <a:buSzTx/>
              <a:buFont typeface="Wingdings" panose="05000000000000000000" pitchFamily="2" charset="2"/>
              <a:buChar char="§"/>
              <a:defRPr b="1"/>
            </a:pPr>
            <a:r>
              <a:rPr lang="cs-CZ" b="0" dirty="0">
                <a:solidFill>
                  <a:srgbClr val="009543"/>
                </a:solidFill>
              </a:rPr>
              <a:t>Nové školní budovy slouží jako modely a příklady pro budoucí stavební projekty</a:t>
            </a:r>
          </a:p>
          <a:p>
            <a:pPr marL="285750" indent="-285750">
              <a:buSzTx/>
              <a:buFont typeface="Wingdings" panose="05000000000000000000" pitchFamily="2" charset="2"/>
              <a:buChar char="§"/>
              <a:defRPr b="1"/>
            </a:pPr>
            <a:endParaRPr lang="cs-CZ" b="0" dirty="0">
              <a:solidFill>
                <a:srgbClr val="009543"/>
              </a:solidFill>
            </a:endParaRPr>
          </a:p>
          <a:p>
            <a:pPr>
              <a:buSzTx/>
              <a:defRPr b="1"/>
            </a:pPr>
            <a:r>
              <a:rPr lang="cs-CZ" u="sng" dirty="0"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Nemocnice Písek (ČR)</a:t>
            </a:r>
          </a:p>
          <a:p>
            <a:pPr marL="285750" indent="-285750">
              <a:buSzTx/>
              <a:buFont typeface="Wingdings" panose="05000000000000000000" pitchFamily="2" charset="2"/>
              <a:buChar char="§"/>
              <a:defRPr b="1"/>
            </a:pPr>
            <a:r>
              <a:rPr lang="cs-CZ" b="0" dirty="0">
                <a:solidFill>
                  <a:srgbClr val="009543"/>
                </a:solidFill>
              </a:rPr>
              <a:t>Pilotní projekt s BIM (rozšíření areálu) </a:t>
            </a:r>
          </a:p>
          <a:p>
            <a:pPr marL="285750" indent="-285750">
              <a:buSzTx/>
              <a:buFont typeface="Wingdings" panose="05000000000000000000" pitchFamily="2" charset="2"/>
              <a:buChar char="§"/>
              <a:defRPr b="1"/>
            </a:pPr>
            <a:r>
              <a:rPr lang="cs-CZ" b="0" dirty="0">
                <a:solidFill>
                  <a:srgbClr val="009543"/>
                </a:solidFill>
              </a:rPr>
              <a:t>Využití BIM pro přípravu a koordinaci</a:t>
            </a:r>
          </a:p>
          <a:p>
            <a:pPr marL="285750" indent="-285750">
              <a:buSzTx/>
              <a:buFont typeface="Wingdings" panose="05000000000000000000" pitchFamily="2" charset="2"/>
              <a:buChar char="§"/>
              <a:defRPr b="1"/>
            </a:pPr>
            <a:r>
              <a:rPr lang="cs-CZ" b="0" dirty="0">
                <a:solidFill>
                  <a:srgbClr val="009543"/>
                </a:solidFill>
              </a:rPr>
              <a:t>Výsledky: méně změn, efektivní spolupráce</a:t>
            </a:r>
          </a:p>
          <a:p>
            <a:pPr>
              <a:buSzTx/>
              <a:buFont typeface="Arial" panose="020B0604020202020204" pitchFamily="34" charset="0"/>
              <a:buChar char="•"/>
              <a:defRPr b="1"/>
            </a:pPr>
            <a:endParaRPr lang="cs-CZ" dirty="0">
              <a:solidFill>
                <a:srgbClr val="009543"/>
              </a:solidFill>
            </a:endParaRPr>
          </a:p>
          <a:p>
            <a:r>
              <a:rPr lang="cs-CZ" dirty="0">
                <a:solidFill>
                  <a:srgbClr val="009543"/>
                </a:solidFill>
              </a:rPr>
              <a:t>Správa železnic: piloty s BIM v drážní infrastruktuře</a:t>
            </a:r>
          </a:p>
          <a:p>
            <a:r>
              <a:rPr lang="cs-CZ" dirty="0">
                <a:solidFill>
                  <a:srgbClr val="009543"/>
                </a:solidFill>
              </a:rPr>
              <a:t>města: Brno, Ostrava – příklady rekonstrukcí či pavilonů</a:t>
            </a:r>
          </a:p>
          <a:p>
            <a:r>
              <a:rPr lang="cs-CZ" dirty="0">
                <a:solidFill>
                  <a:srgbClr val="009543"/>
                </a:solidFill>
              </a:rPr>
              <a:t>Ministerstva: obrany, vnitra - projekty nemocnic, areálů</a:t>
            </a:r>
          </a:p>
          <a:p>
            <a:pPr>
              <a:buSzTx/>
              <a:buFont typeface="Arial" panose="020B0604020202020204" pitchFamily="34" charset="0"/>
              <a:buChar char="•"/>
              <a:defRPr b="1"/>
            </a:pP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76CB6F2B-6D9B-718C-9F31-62A183BDE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6386" y="1766141"/>
            <a:ext cx="1585405" cy="1585405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9E44423A-8F7C-71C9-0171-F07A0CA8C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878" y="3429000"/>
            <a:ext cx="1585405" cy="158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cký objekt 7" descr="Žárovka a ozubené kolečko se souvislou výplní">
            <a:extLst>
              <a:ext uri="{FF2B5EF4-FFF2-40B4-BE49-F238E27FC236}">
                <a16:creationId xmlns:a16="http://schemas.microsoft.com/office/drawing/2014/main" id="{C79F8BD8-CE1B-739C-05BB-29916FA378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53223" y="1181365"/>
            <a:ext cx="584775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245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412B0D25-D6F9-4E5F-971E-D46F4C8207D0}"/>
              </a:ext>
            </a:extLst>
          </p:cNvPr>
          <p:cNvSpPr txBox="1"/>
          <p:nvPr/>
        </p:nvSpPr>
        <p:spPr>
          <a:xfrm>
            <a:off x="1093819" y="1181366"/>
            <a:ext cx="1000436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2E4987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4. Příklady z praxe – funguje..</a:t>
            </a:r>
            <a:endParaRPr kumimoji="0" lang="cs-CZ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F621C78-DC5F-4F58-B103-BE966FE68A28}"/>
              </a:ext>
            </a:extLst>
          </p:cNvPr>
          <p:cNvSpPr txBox="1"/>
          <p:nvPr/>
        </p:nvSpPr>
        <p:spPr>
          <a:xfrm>
            <a:off x="1183041" y="1847479"/>
            <a:ext cx="6037565" cy="42534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>
              <a:lnSpc>
                <a:spcPct val="160000"/>
              </a:lnSpc>
              <a:buSzTx/>
              <a:buNone/>
              <a:defRPr b="1"/>
            </a:pPr>
            <a:r>
              <a:rPr lang="cs-CZ" sz="2000" u="sng" dirty="0"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Nemocnice Náchod (ČR) </a:t>
            </a:r>
          </a:p>
          <a:p>
            <a:pPr marL="0" indent="0">
              <a:buNone/>
            </a:pPr>
            <a:r>
              <a:rPr lang="cs-CZ" sz="2000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🧱 </a:t>
            </a:r>
            <a:r>
              <a:rPr lang="cs-CZ" b="1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Optimalizace investičních nákladů</a:t>
            </a:r>
            <a:br>
              <a:rPr lang="cs-CZ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snížení z </a:t>
            </a:r>
            <a:r>
              <a:rPr lang="cs-CZ" b="1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mld. Kč na 2,5 mld. Kč </a:t>
            </a:r>
            <a:r>
              <a:rPr lang="cs-CZ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při zachování funkčnosti</a:t>
            </a:r>
          </a:p>
          <a:p>
            <a:pPr marL="0" indent="0">
              <a:buNone/>
            </a:pPr>
            <a:r>
              <a:rPr lang="cs-CZ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💡 </a:t>
            </a:r>
            <a:r>
              <a:rPr lang="cs-CZ" b="1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Úspora provozních nákladů až o 30 %</a:t>
            </a:r>
            <a:br>
              <a:rPr lang="cs-CZ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díky BIM ve správě budovy (facility management)</a:t>
            </a:r>
          </a:p>
          <a:p>
            <a:pPr marL="0" indent="0">
              <a:buNone/>
            </a:pPr>
            <a:r>
              <a:rPr lang="cs-CZ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📐 </a:t>
            </a:r>
            <a:r>
              <a:rPr lang="cs-CZ" b="1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Lepší koordinace technických systémů (TZB)</a:t>
            </a:r>
            <a:br>
              <a:rPr lang="cs-CZ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méně chyb, kolizí a zdržení ve výstavbě</a:t>
            </a:r>
          </a:p>
          <a:p>
            <a:pPr marL="0" indent="0">
              <a:buNone/>
            </a:pPr>
            <a:r>
              <a:rPr lang="cs-CZ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📊 </a:t>
            </a:r>
            <a:r>
              <a:rPr lang="cs-CZ" b="1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Vyšší kvalita a kontrola nad výstavbou</a:t>
            </a:r>
            <a:br>
              <a:rPr lang="cs-CZ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přesné informace, lepší rozhodování</a:t>
            </a:r>
          </a:p>
          <a:p>
            <a:pPr marL="0" indent="0">
              <a:buNone/>
            </a:pPr>
            <a:r>
              <a:rPr lang="cs-CZ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🌱 </a:t>
            </a:r>
            <a:r>
              <a:rPr lang="cs-CZ" b="1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Podpora udržitelnosti a energetické efektivity</a:t>
            </a:r>
            <a:br>
              <a:rPr lang="cs-CZ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solidFill>
                  <a:srgbClr val="0095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např. řízení větrání, čisté prostory, moderní technologie</a:t>
            </a:r>
          </a:p>
          <a:p>
            <a:pPr marL="0" indent="0">
              <a:buNone/>
            </a:pPr>
            <a:endParaRPr lang="cs-CZ" dirty="0">
              <a:solidFill>
                <a:srgbClr val="0095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sz="1400" u="sng" dirty="0">
                <a:latin typeface="Calibri" panose="020F0502020204030204" pitchFamily="34" charset="0"/>
                <a:cs typeface="Calibri" panose="020F0502020204030204" pitchFamily="34" charset="0"/>
              </a:rPr>
              <a:t>📎 </a:t>
            </a:r>
            <a:r>
              <a:rPr lang="cs-CZ" sz="1400" i="1" u="sng" dirty="0">
                <a:latin typeface="Calibri" panose="020F0502020204030204" pitchFamily="34" charset="0"/>
                <a:cs typeface="Calibri" panose="020F0502020204030204" pitchFamily="34" charset="0"/>
              </a:rPr>
              <a:t>Zdroj: bimfo.cz, stavebnictvi3000.cz, earch.cz</a:t>
            </a:r>
            <a:endParaRPr lang="cs-CZ" sz="14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 rtl="0" fontAlgn="base">
              <a:buAutoNum type="arabicPeriod"/>
            </a:pP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E72545A0-82C6-ADEC-3177-6AEE9AEEF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822" y="3855051"/>
            <a:ext cx="2124068" cy="212406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2C42DC04-AC43-3065-D798-2FAAD3A26B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5890" y="1766141"/>
            <a:ext cx="2007572" cy="200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986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412B0D25-D6F9-4E5F-971E-D46F4C8207D0}"/>
              </a:ext>
            </a:extLst>
          </p:cNvPr>
          <p:cNvSpPr txBox="1"/>
          <p:nvPr/>
        </p:nvSpPr>
        <p:spPr>
          <a:xfrm>
            <a:off x="1093819" y="1181366"/>
            <a:ext cx="1000436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800" b="1" dirty="0">
                <a:solidFill>
                  <a:srgbClr val="2E4987"/>
                </a:solidFill>
              </a:rPr>
              <a:t>5. Obecné + měřitelné přínosy BIM pro veřejného zadavatele</a:t>
            </a:r>
            <a:endParaRPr kumimoji="0" lang="cs-CZ" sz="2800" b="1" i="0" u="none" strike="noStrike" kern="1200" cap="none" spc="0" normalizeH="0" baseline="0" noProof="0" dirty="0">
              <a:ln>
                <a:noFill/>
              </a:ln>
              <a:solidFill>
                <a:srgbClr val="2E4987"/>
              </a:solidFill>
              <a:effectLst/>
              <a:uLnTx/>
              <a:uFillTx/>
              <a:ea typeface="+mn-ea"/>
              <a:cs typeface="Calibri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F621C78-DC5F-4F58-B103-BE966FE68A28}"/>
              </a:ext>
            </a:extLst>
          </p:cNvPr>
          <p:cNvSpPr txBox="1"/>
          <p:nvPr/>
        </p:nvSpPr>
        <p:spPr>
          <a:xfrm>
            <a:off x="1093819" y="2067474"/>
            <a:ext cx="4610786" cy="40318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🔍</a:t>
            </a:r>
            <a:r>
              <a:rPr kumimoji="0" lang="cs-CZ" altLang="cs-CZ" i="0" u="none" strike="noStrike" cap="none" normalizeH="0" baseline="0" dirty="0">
                <a:ln>
                  <a:noFill/>
                </a:ln>
                <a:solidFill>
                  <a:srgbClr val="00954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Lepší rozhodování díky dostupným a kvalitním datům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i="0" u="none" strike="noStrike" cap="none" normalizeH="0" baseline="0" dirty="0">
                <a:ln>
                  <a:noFill/>
                </a:ln>
                <a:solidFill>
                  <a:srgbClr val="00954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⚠️ Včasná identifikace rizik a dopadů změn (náklady, harmonogram)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i="0" u="none" strike="noStrike" cap="none" normalizeH="0" baseline="0" dirty="0">
                <a:ln>
                  <a:noFill/>
                </a:ln>
                <a:solidFill>
                  <a:srgbClr val="00954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📉 Méně chyb = nižší vícenáklady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i="0" u="none" strike="noStrike" cap="none" normalizeH="0" baseline="0" dirty="0">
                <a:ln>
                  <a:noFill/>
                </a:ln>
                <a:solidFill>
                  <a:srgbClr val="00954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🗂 Transparentní správa informací a dokumentace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i="0" u="none" strike="noStrike" cap="none" normalizeH="0" baseline="0" dirty="0">
                <a:ln>
                  <a:noFill/>
                </a:ln>
                <a:solidFill>
                  <a:srgbClr val="00954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🏗 Efektivnější plánování, výstavba i provoz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i="0" u="none" strike="noStrike" cap="none" normalizeH="0" baseline="0" dirty="0">
                <a:ln>
                  <a:noFill/>
                </a:ln>
                <a:solidFill>
                  <a:srgbClr val="00954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🌱Podpora udržitelnosti a ESG cílů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i="0" u="none" strike="noStrike" cap="none" normalizeH="0" baseline="0" dirty="0">
                <a:ln>
                  <a:noFill/>
                </a:ln>
                <a:solidFill>
                  <a:srgbClr val="00954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🕶 Možnosti využití pokročilých technologií (např. AR, senzory)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cs-CZ" altLang="cs-CZ" sz="1600" dirty="0">
              <a:solidFill>
                <a:srgbClr val="0095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cs-CZ" altLang="cs-CZ" sz="1400" i="1" dirty="0">
                <a:latin typeface="Calibri" panose="020F0502020204030204" pitchFamily="34" charset="0"/>
                <a:cs typeface="Calibri" panose="020F0502020204030204" pitchFamily="34" charset="0"/>
              </a:rPr>
              <a:t>Zadavatelé uvádějí úspory ve výši 10 – 20 % na investičních nákladech a dalších 15 – 30 % na nákladech životního cyklu (zdroj: McKinsey, EK, 2016)</a:t>
            </a:r>
            <a:endParaRPr lang="en-US" i="0" dirty="0">
              <a:effectLst/>
              <a:latin typeface="Segoe UI" panose="020B0502040204020203" pitchFamily="34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07C5158-3CA4-0BD8-5DF7-B3825658C5C4}"/>
              </a:ext>
            </a:extLst>
          </p:cNvPr>
          <p:cNvSpPr txBox="1"/>
          <p:nvPr/>
        </p:nvSpPr>
        <p:spPr>
          <a:xfrm>
            <a:off x="6219496" y="2067474"/>
            <a:ext cx="5016061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>
                <a:solidFill>
                  <a:srgbClr val="009543"/>
                </a:solidFill>
              </a:rPr>
              <a:t>💰 −13 % stavebních nákladů (</a:t>
            </a:r>
            <a:r>
              <a:rPr lang="cs-CZ" sz="1600" i="1" dirty="0">
                <a:solidFill>
                  <a:srgbClr val="009543"/>
                </a:solidFill>
              </a:rPr>
              <a:t>UK </a:t>
            </a:r>
            <a:r>
              <a:rPr lang="cs-CZ" sz="1600" i="1" dirty="0" err="1">
                <a:solidFill>
                  <a:srgbClr val="009543"/>
                </a:solidFill>
              </a:rPr>
              <a:t>government</a:t>
            </a:r>
            <a:r>
              <a:rPr lang="cs-CZ" sz="1600" i="1" dirty="0">
                <a:solidFill>
                  <a:srgbClr val="009543"/>
                </a:solidFill>
              </a:rPr>
              <a:t>, gov.uk</a:t>
            </a:r>
            <a:r>
              <a:rPr lang="cs-CZ" dirty="0">
                <a:solidFill>
                  <a:srgbClr val="009543"/>
                </a:solidFill>
              </a:rPr>
              <a:t>)</a:t>
            </a:r>
          </a:p>
          <a:p>
            <a:r>
              <a:rPr lang="cs-CZ" dirty="0">
                <a:solidFill>
                  <a:srgbClr val="009543"/>
                </a:solidFill>
              </a:rPr>
              <a:t>🔄 −30 % změn v projektu (</a:t>
            </a:r>
            <a:r>
              <a:rPr lang="cs-CZ" sz="1600" i="1" dirty="0">
                <a:solidFill>
                  <a:srgbClr val="009543"/>
                </a:solidFill>
              </a:rPr>
              <a:t>McKinsey &amp; </a:t>
            </a:r>
            <a:r>
              <a:rPr lang="cs-CZ" sz="1600" i="1" dirty="0" err="1">
                <a:solidFill>
                  <a:srgbClr val="009543"/>
                </a:solidFill>
              </a:rPr>
              <a:t>Company</a:t>
            </a:r>
            <a:r>
              <a:rPr lang="cs-CZ" sz="1600" i="1" dirty="0">
                <a:solidFill>
                  <a:srgbClr val="009543"/>
                </a:solidFill>
              </a:rPr>
              <a:t>, 2019</a:t>
            </a:r>
            <a:r>
              <a:rPr lang="cs-CZ" dirty="0">
                <a:solidFill>
                  <a:srgbClr val="009543"/>
                </a:solidFill>
              </a:rPr>
              <a:t>)</a:t>
            </a:r>
          </a:p>
          <a:p>
            <a:r>
              <a:rPr lang="cs-CZ" dirty="0">
                <a:solidFill>
                  <a:srgbClr val="009543"/>
                </a:solidFill>
              </a:rPr>
              <a:t>🕒 −40 % času při schvalování dokumentace (</a:t>
            </a:r>
            <a:r>
              <a:rPr lang="cs-CZ" sz="1600" i="1" dirty="0">
                <a:solidFill>
                  <a:srgbClr val="009543"/>
                </a:solidFill>
              </a:rPr>
              <a:t>EU BIM </a:t>
            </a:r>
            <a:r>
              <a:rPr lang="cs-CZ" sz="1600" i="1" dirty="0" err="1">
                <a:solidFill>
                  <a:srgbClr val="009543"/>
                </a:solidFill>
              </a:rPr>
              <a:t>Task</a:t>
            </a:r>
            <a:r>
              <a:rPr lang="cs-CZ" sz="1600" i="1" dirty="0">
                <a:solidFill>
                  <a:srgbClr val="009543"/>
                </a:solidFill>
              </a:rPr>
              <a:t> Group</a:t>
            </a:r>
            <a:r>
              <a:rPr lang="cs-CZ" dirty="0">
                <a:solidFill>
                  <a:srgbClr val="009543"/>
                </a:solidFill>
              </a:rPr>
              <a:t>)</a:t>
            </a:r>
          </a:p>
          <a:p>
            <a:r>
              <a:rPr lang="cs-CZ" dirty="0">
                <a:solidFill>
                  <a:srgbClr val="009543"/>
                </a:solidFill>
              </a:rPr>
              <a:t>📉 −15 % celkových nákladů (</a:t>
            </a:r>
            <a:r>
              <a:rPr lang="cs-CZ" sz="1600" i="1" dirty="0" err="1">
                <a:solidFill>
                  <a:srgbClr val="009543"/>
                </a:solidFill>
              </a:rPr>
              <a:t>ResearchGate</a:t>
            </a:r>
            <a:r>
              <a:rPr lang="cs-CZ" sz="1600" i="1" dirty="0">
                <a:solidFill>
                  <a:srgbClr val="009543"/>
                </a:solidFill>
              </a:rPr>
              <a:t>, 2025 – případové studie</a:t>
            </a:r>
            <a:r>
              <a:rPr lang="cs-CZ" dirty="0">
                <a:solidFill>
                  <a:srgbClr val="009543"/>
                </a:solidFill>
              </a:rPr>
              <a:t>)</a:t>
            </a:r>
          </a:p>
          <a:p>
            <a:r>
              <a:rPr lang="cs-CZ" dirty="0">
                <a:solidFill>
                  <a:srgbClr val="009543"/>
                </a:solidFill>
              </a:rPr>
              <a:t>🕒 −20 % projektové doby (</a:t>
            </a:r>
            <a:r>
              <a:rPr lang="cs-CZ" sz="1600" i="1" dirty="0" err="1">
                <a:solidFill>
                  <a:srgbClr val="009543"/>
                </a:solidFill>
              </a:rPr>
              <a:t>ResearchGate</a:t>
            </a:r>
            <a:r>
              <a:rPr lang="cs-CZ" sz="1600" i="1" dirty="0">
                <a:solidFill>
                  <a:srgbClr val="009543"/>
                </a:solidFill>
              </a:rPr>
              <a:t>, 2025</a:t>
            </a:r>
            <a:r>
              <a:rPr lang="cs-CZ" dirty="0">
                <a:solidFill>
                  <a:srgbClr val="009543"/>
                </a:solidFill>
              </a:rPr>
              <a:t>)</a:t>
            </a:r>
          </a:p>
          <a:p>
            <a:r>
              <a:rPr lang="cs-CZ" dirty="0">
                <a:solidFill>
                  <a:srgbClr val="009543"/>
                </a:solidFill>
              </a:rPr>
              <a:t>⚠️ −30 % chyb v návrhu (</a:t>
            </a:r>
            <a:r>
              <a:rPr lang="cs-CZ" sz="1600" i="1" dirty="0" err="1">
                <a:solidFill>
                  <a:srgbClr val="009543"/>
                </a:solidFill>
              </a:rPr>
              <a:t>ResearchGate</a:t>
            </a:r>
            <a:r>
              <a:rPr lang="cs-CZ" sz="1600" i="1" dirty="0">
                <a:solidFill>
                  <a:srgbClr val="009543"/>
                </a:solidFill>
              </a:rPr>
              <a:t>, 2025</a:t>
            </a:r>
            <a:r>
              <a:rPr lang="cs-CZ" dirty="0">
                <a:solidFill>
                  <a:srgbClr val="009543"/>
                </a:solidFill>
              </a:rPr>
              <a:t>)</a:t>
            </a:r>
          </a:p>
          <a:p>
            <a:r>
              <a:rPr lang="cs-CZ" dirty="0">
                <a:solidFill>
                  <a:srgbClr val="009543"/>
                </a:solidFill>
              </a:rPr>
              <a:t>❓   −25 % žádostí o doplnění informací (RFI)</a:t>
            </a:r>
            <a:br>
              <a:rPr lang="cs-CZ" dirty="0">
                <a:solidFill>
                  <a:srgbClr val="009543"/>
                </a:solidFill>
              </a:rPr>
            </a:br>
            <a:r>
              <a:rPr lang="cs-CZ" dirty="0">
                <a:solidFill>
                  <a:srgbClr val="009543"/>
                </a:solidFill>
              </a:rPr>
              <a:t>(</a:t>
            </a:r>
            <a:r>
              <a:rPr lang="cs-CZ" sz="1600" i="1" dirty="0" err="1">
                <a:solidFill>
                  <a:srgbClr val="009543"/>
                </a:solidFill>
              </a:rPr>
              <a:t>ResearchGate</a:t>
            </a:r>
            <a:r>
              <a:rPr lang="cs-CZ" sz="1600" i="1" dirty="0">
                <a:solidFill>
                  <a:srgbClr val="009543"/>
                </a:solidFill>
              </a:rPr>
              <a:t>, 2025</a:t>
            </a:r>
            <a:r>
              <a:rPr lang="cs-CZ" dirty="0">
                <a:solidFill>
                  <a:srgbClr val="009543"/>
                </a:solidFill>
              </a:rPr>
              <a:t>)</a:t>
            </a:r>
          </a:p>
          <a:p>
            <a:endParaRPr lang="cs-CZ" dirty="0">
              <a:solidFill>
                <a:srgbClr val="009543"/>
              </a:solidFill>
            </a:endParaRPr>
          </a:p>
          <a:p>
            <a:r>
              <a:rPr lang="cs-CZ" sz="1400" i="1" dirty="0"/>
              <a:t>zdroje: gov.uk, McKinsey, EU BIM </a:t>
            </a:r>
            <a:r>
              <a:rPr lang="cs-CZ" sz="1400" i="1" dirty="0" err="1"/>
              <a:t>Task</a:t>
            </a:r>
            <a:r>
              <a:rPr lang="cs-CZ" sz="1400" i="1" dirty="0"/>
              <a:t> Group, </a:t>
            </a:r>
            <a:r>
              <a:rPr lang="cs-CZ" sz="1400" i="1" dirty="0" err="1"/>
              <a:t>ResearchGate</a:t>
            </a:r>
            <a:r>
              <a:rPr lang="cs-CZ" sz="1400" i="1" dirty="0"/>
              <a:t> (2025)</a:t>
            </a:r>
          </a:p>
        </p:txBody>
      </p:sp>
    </p:spTree>
    <p:extLst>
      <p:ext uri="{BB962C8B-B14F-4D97-AF65-F5344CB8AC3E}">
        <p14:creationId xmlns:p14="http://schemas.microsoft.com/office/powerpoint/2010/main" val="71481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412B0D25-D6F9-4E5F-971E-D46F4C8207D0}"/>
              </a:ext>
            </a:extLst>
          </p:cNvPr>
          <p:cNvSpPr txBox="1"/>
          <p:nvPr/>
        </p:nvSpPr>
        <p:spPr>
          <a:xfrm>
            <a:off x="1093819" y="1181366"/>
            <a:ext cx="1000436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200" b="1" dirty="0">
                <a:solidFill>
                  <a:srgbClr val="2E4987"/>
                </a:solidFill>
              </a:rPr>
              <a:t>6. Úspory v číslech: BIM vs. tradiční přístup</a:t>
            </a: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srgbClr val="2E4987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F621C78-DC5F-4F58-B103-BE966FE68A28}"/>
              </a:ext>
            </a:extLst>
          </p:cNvPr>
          <p:cNvSpPr txBox="1"/>
          <p:nvPr/>
        </p:nvSpPr>
        <p:spPr>
          <a:xfrm>
            <a:off x="1093819" y="2004113"/>
            <a:ext cx="5715876" cy="45858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>
              <a:buNone/>
            </a:pPr>
            <a:r>
              <a:rPr lang="cs-CZ" sz="2000" b="1" u="sng" dirty="0"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Dopad na celkové náklady projektu:</a:t>
            </a:r>
          </a:p>
          <a:p>
            <a:pPr marL="0" indent="0">
              <a:buNone/>
            </a:pPr>
            <a:endParaRPr lang="cs-CZ" sz="2000" u="sng" dirty="0">
              <a:solidFill>
                <a:srgbClr val="0095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9543"/>
                </a:solidFill>
              </a:rPr>
              <a:t>✔️ </a:t>
            </a:r>
            <a:r>
              <a:rPr lang="cs-CZ" b="1" dirty="0">
                <a:solidFill>
                  <a:srgbClr val="009543"/>
                </a:solidFill>
              </a:rPr>
              <a:t>BIM ve všech fázích:</a:t>
            </a:r>
            <a:br>
              <a:rPr lang="cs-CZ" dirty="0">
                <a:solidFill>
                  <a:srgbClr val="009543"/>
                </a:solidFill>
              </a:rPr>
            </a:br>
            <a:r>
              <a:rPr lang="cs-CZ" dirty="0">
                <a:solidFill>
                  <a:srgbClr val="009543"/>
                </a:solidFill>
              </a:rPr>
              <a:t>  • - snížení nákladů až o </a:t>
            </a:r>
            <a:r>
              <a:rPr lang="cs-CZ" b="1" dirty="0">
                <a:solidFill>
                  <a:srgbClr val="009543"/>
                </a:solidFill>
              </a:rPr>
              <a:t>60 %</a:t>
            </a:r>
            <a:br>
              <a:rPr lang="cs-CZ" dirty="0">
                <a:solidFill>
                  <a:srgbClr val="009543"/>
                </a:solidFill>
              </a:rPr>
            </a:br>
            <a:r>
              <a:rPr lang="cs-CZ" dirty="0">
                <a:solidFill>
                  <a:srgbClr val="009543"/>
                </a:solidFill>
              </a:rPr>
              <a:t>  • - zkrácení času až o </a:t>
            </a:r>
            <a:r>
              <a:rPr lang="cs-CZ" b="1" dirty="0">
                <a:solidFill>
                  <a:srgbClr val="009543"/>
                </a:solidFill>
              </a:rPr>
              <a:t>50 %</a:t>
            </a:r>
            <a:br>
              <a:rPr lang="cs-CZ" dirty="0">
                <a:solidFill>
                  <a:srgbClr val="009543"/>
                </a:solidFill>
              </a:rPr>
            </a:br>
            <a:r>
              <a:rPr lang="cs-CZ" dirty="0">
                <a:solidFill>
                  <a:srgbClr val="009543"/>
                </a:solidFill>
              </a:rPr>
              <a:t>  • 71 % nákladových faktorů řešeno včas</a:t>
            </a:r>
            <a:br>
              <a:rPr lang="cs-CZ" dirty="0">
                <a:solidFill>
                  <a:srgbClr val="009543"/>
                </a:solidFill>
              </a:rPr>
            </a:br>
            <a:r>
              <a:rPr lang="cs-CZ" dirty="0">
                <a:solidFill>
                  <a:srgbClr val="009543"/>
                </a:solidFill>
              </a:rPr>
              <a:t>  → hlavní rizika: chyby návrhu (−19 %), RFI (−15 %)</a:t>
            </a:r>
          </a:p>
          <a:p>
            <a:endParaRPr lang="cs-CZ" dirty="0">
              <a:solidFill>
                <a:srgbClr val="009543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9543"/>
                </a:solidFill>
              </a:rPr>
              <a:t>❌ </a:t>
            </a:r>
            <a:r>
              <a:rPr lang="cs-CZ" b="1" dirty="0">
                <a:solidFill>
                  <a:srgbClr val="009543"/>
                </a:solidFill>
              </a:rPr>
              <a:t>Bez BIM:</a:t>
            </a:r>
            <a:br>
              <a:rPr lang="cs-CZ" dirty="0">
                <a:solidFill>
                  <a:srgbClr val="009543"/>
                </a:solidFill>
              </a:rPr>
            </a:br>
            <a:r>
              <a:rPr lang="cs-CZ" dirty="0">
                <a:solidFill>
                  <a:srgbClr val="009543"/>
                </a:solidFill>
              </a:rPr>
              <a:t>  • +43 % vícenákladů</a:t>
            </a:r>
            <a:br>
              <a:rPr lang="cs-CZ" dirty="0">
                <a:solidFill>
                  <a:srgbClr val="009543"/>
                </a:solidFill>
              </a:rPr>
            </a:br>
            <a:r>
              <a:rPr lang="cs-CZ" dirty="0">
                <a:solidFill>
                  <a:srgbClr val="009543"/>
                </a:solidFill>
              </a:rPr>
              <a:t>  • +55 % prodloužení času</a:t>
            </a:r>
            <a:br>
              <a:rPr lang="cs-CZ" dirty="0">
                <a:solidFill>
                  <a:srgbClr val="009543"/>
                </a:solidFill>
              </a:rPr>
            </a:br>
            <a:r>
              <a:rPr lang="cs-CZ" dirty="0">
                <a:solidFill>
                  <a:srgbClr val="009543"/>
                </a:solidFill>
              </a:rPr>
              <a:t>  • 62 % negativních nákladových vlivů</a:t>
            </a:r>
            <a:br>
              <a:rPr lang="cs-CZ" dirty="0">
                <a:solidFill>
                  <a:srgbClr val="009543"/>
                </a:solidFill>
              </a:rPr>
            </a:br>
            <a:r>
              <a:rPr lang="cs-CZ" dirty="0">
                <a:solidFill>
                  <a:srgbClr val="009543"/>
                </a:solidFill>
              </a:rPr>
              <a:t>  → změny mimo rozpočet (15 %), problémy s rozvrhem 	(12 %)</a:t>
            </a:r>
          </a:p>
          <a:p>
            <a:pPr>
              <a:buFont typeface="Arial" panose="020B0604020202020204" pitchFamily="34" charset="0"/>
              <a:buChar char="•"/>
            </a:pPr>
            <a:endParaRPr lang="cs-CZ" dirty="0">
              <a:solidFill>
                <a:srgbClr val="009543"/>
              </a:solidFill>
            </a:endParaRPr>
          </a:p>
          <a:p>
            <a:pPr marL="0" indent="0">
              <a:buNone/>
            </a:pPr>
            <a:r>
              <a:rPr lang="cs-CZ" dirty="0">
                <a:solidFill>
                  <a:srgbClr val="009543"/>
                </a:solidFill>
              </a:rPr>
              <a:t>📎 </a:t>
            </a:r>
            <a:r>
              <a:rPr lang="cs-CZ" sz="1400" i="1" u="sng" dirty="0"/>
              <a:t>Zdroj: </a:t>
            </a:r>
            <a:r>
              <a:rPr lang="cs-CZ" sz="1400" i="1" u="sng" dirty="0" err="1"/>
              <a:t>ResearchGate</a:t>
            </a:r>
            <a:r>
              <a:rPr lang="cs-CZ" sz="1400" i="1" u="sng" dirty="0"/>
              <a:t> (2025), případové studie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46F4B5D-4151-46FC-FA7C-441D2553AEB1}"/>
              </a:ext>
            </a:extLst>
          </p:cNvPr>
          <p:cNvSpPr txBox="1"/>
          <p:nvPr/>
        </p:nvSpPr>
        <p:spPr>
          <a:xfrm>
            <a:off x="6809695" y="2385345"/>
            <a:ext cx="477007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u="sng" dirty="0"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Dopad na náklady a efektivitu:</a:t>
            </a:r>
          </a:p>
          <a:p>
            <a:r>
              <a:rPr lang="cs-CZ" sz="2400" b="1" u="sng" dirty="0"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cs-CZ" b="1" u="sng" dirty="0">
              <a:solidFill>
                <a:srgbClr val="0095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dirty="0">
                <a:solidFill>
                  <a:srgbClr val="009543"/>
                </a:solidFill>
              </a:rPr>
              <a:t>📌 </a:t>
            </a:r>
            <a:r>
              <a:rPr lang="cs-CZ" b="1" dirty="0">
                <a:solidFill>
                  <a:srgbClr val="009543"/>
                </a:solidFill>
              </a:rPr>
              <a:t>Investiční náklady (jako % z rozpočtu):</a:t>
            </a:r>
            <a:endParaRPr lang="cs-CZ" dirty="0">
              <a:solidFill>
                <a:srgbClr val="009543"/>
              </a:solidFill>
            </a:endParaRPr>
          </a:p>
          <a:p>
            <a:endParaRPr lang="cs-CZ" dirty="0">
              <a:solidFill>
                <a:srgbClr val="009543"/>
              </a:solidFill>
            </a:endParaRPr>
          </a:p>
          <a:p>
            <a:r>
              <a:rPr lang="cs-CZ" dirty="0">
                <a:solidFill>
                  <a:srgbClr val="009543"/>
                </a:solidFill>
              </a:rPr>
              <a:t>📐 </a:t>
            </a:r>
            <a:r>
              <a:rPr lang="cs-CZ" b="1" dirty="0">
                <a:solidFill>
                  <a:srgbClr val="009543"/>
                </a:solidFill>
              </a:rPr>
              <a:t>BIM ve fázi návrhu:</a:t>
            </a:r>
            <a:r>
              <a:rPr lang="cs-CZ" dirty="0">
                <a:solidFill>
                  <a:srgbClr val="009543"/>
                </a:solidFill>
              </a:rPr>
              <a:t> 0,1–0,18 %</a:t>
            </a:r>
            <a:br>
              <a:rPr lang="cs-CZ" dirty="0">
                <a:solidFill>
                  <a:srgbClr val="009543"/>
                </a:solidFill>
              </a:rPr>
            </a:br>
            <a:r>
              <a:rPr lang="cs-CZ" dirty="0">
                <a:solidFill>
                  <a:srgbClr val="009543"/>
                </a:solidFill>
              </a:rPr>
              <a:t>  • software 29 %, hardware 23 %, mzdy 19 %</a:t>
            </a:r>
          </a:p>
          <a:p>
            <a:r>
              <a:rPr lang="cs-CZ" dirty="0">
                <a:solidFill>
                  <a:srgbClr val="009543"/>
                </a:solidFill>
              </a:rPr>
              <a:t>🏗   </a:t>
            </a:r>
            <a:r>
              <a:rPr lang="cs-CZ" b="1" dirty="0">
                <a:solidFill>
                  <a:srgbClr val="009543"/>
                </a:solidFill>
              </a:rPr>
              <a:t>BIM ve všech fázích:</a:t>
            </a:r>
            <a:r>
              <a:rPr lang="cs-CZ" dirty="0">
                <a:solidFill>
                  <a:srgbClr val="009543"/>
                </a:solidFill>
              </a:rPr>
              <a:t> 0,25–0,5 %</a:t>
            </a:r>
            <a:br>
              <a:rPr lang="cs-CZ" dirty="0">
                <a:solidFill>
                  <a:srgbClr val="009543"/>
                </a:solidFill>
              </a:rPr>
            </a:br>
            <a:r>
              <a:rPr lang="cs-CZ" dirty="0">
                <a:solidFill>
                  <a:srgbClr val="009543"/>
                </a:solidFill>
              </a:rPr>
              <a:t>  • software 27 %, hardware 18 %, mzdy 15 %</a:t>
            </a:r>
          </a:p>
          <a:p>
            <a:r>
              <a:rPr lang="cs-CZ" dirty="0">
                <a:solidFill>
                  <a:srgbClr val="009543"/>
                </a:solidFill>
              </a:rPr>
              <a:t>🧱 </a:t>
            </a:r>
            <a:r>
              <a:rPr lang="cs-CZ" b="1" dirty="0">
                <a:solidFill>
                  <a:srgbClr val="009543"/>
                </a:solidFill>
              </a:rPr>
              <a:t>Bez BIM:</a:t>
            </a:r>
            <a:r>
              <a:rPr lang="cs-CZ" dirty="0">
                <a:solidFill>
                  <a:srgbClr val="009543"/>
                </a:solidFill>
              </a:rPr>
              <a:t> 0,05–0,1 %</a:t>
            </a:r>
            <a:br>
              <a:rPr lang="cs-CZ" dirty="0">
                <a:solidFill>
                  <a:srgbClr val="009543"/>
                </a:solidFill>
              </a:rPr>
            </a:br>
            <a:r>
              <a:rPr lang="cs-CZ" dirty="0">
                <a:solidFill>
                  <a:srgbClr val="009543"/>
                </a:solidFill>
              </a:rPr>
              <a:t>  • nejvyšší podíl hardware (27 %)</a:t>
            </a:r>
            <a:endParaRPr kumimoji="0" lang="cs-CZ" b="0" i="0" u="none" strike="noStrike" cap="none" spc="0" normalizeH="0" baseline="0" dirty="0">
              <a:ln>
                <a:noFill/>
              </a:ln>
              <a:solidFill>
                <a:srgbClr val="009543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0617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412B0D25-D6F9-4E5F-971E-D46F4C8207D0}"/>
              </a:ext>
            </a:extLst>
          </p:cNvPr>
          <p:cNvSpPr txBox="1"/>
          <p:nvPr/>
        </p:nvSpPr>
        <p:spPr>
          <a:xfrm>
            <a:off x="1093819" y="1181366"/>
            <a:ext cx="1000436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2E4987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7. Význam BIM pro veřejného zadavatele ve vztahu ke stavbám  </a:t>
            </a:r>
            <a:endParaRPr kumimoji="0" lang="cs-CZ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F621C78-DC5F-4F58-B103-BE966FE68A28}"/>
              </a:ext>
            </a:extLst>
          </p:cNvPr>
          <p:cNvSpPr txBox="1"/>
          <p:nvPr/>
        </p:nvSpPr>
        <p:spPr>
          <a:xfrm>
            <a:off x="1190924" y="1791577"/>
            <a:ext cx="9655751" cy="48013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cs-CZ" b="1" u="sng" dirty="0">
                <a:solidFill>
                  <a:srgbClr val="009543"/>
                </a:solidFill>
              </a:rPr>
              <a:t>Rozsáhlý a dlouhodobý dopad přínosů: </a:t>
            </a:r>
          </a:p>
          <a:p>
            <a:endParaRPr lang="cs-CZ" sz="1600" b="1" dirty="0">
              <a:solidFill>
                <a:srgbClr val="009543"/>
              </a:solidFill>
            </a:endParaRPr>
          </a:p>
          <a:p>
            <a:r>
              <a:rPr lang="cs-CZ" sz="1600" dirty="0"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V průběhu zakázky: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rgbClr val="009543"/>
                </a:solidFill>
              </a:rPr>
              <a:t>Lepší kontrola nad tím, co si zadavatel objednává – specifikace v podobě požadavků na data a model (EIR).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rgbClr val="009543"/>
                </a:solidFill>
              </a:rPr>
              <a:t>Zvýšení kvality projektové dokumentace – snížení chybovosti díky koordinaci v 3D a validaci modelů.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rgbClr val="009543"/>
                </a:solidFill>
              </a:rPr>
              <a:t>Lepší kontrola plnění – možnost sledovat průběžné dodávky dat (modelu), nikoli jen papírovou dokumentaci.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rgbClr val="009543"/>
                </a:solidFill>
              </a:rPr>
              <a:t>Podpora digitalizace – CDE jako centrální místo pro sdílení dat všech stran.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sz="1600" dirty="0">
              <a:solidFill>
                <a:srgbClr val="009543"/>
              </a:solidFill>
            </a:endParaRPr>
          </a:p>
          <a:p>
            <a:r>
              <a:rPr lang="cs-CZ" sz="1600" dirty="0"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Při provozu a správě majetku: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rgbClr val="009543"/>
                </a:solidFill>
              </a:rPr>
              <a:t>Datový pasport stavby – výstupní model obsahuje informace potřebné pro provoz a údržbu.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rgbClr val="009543"/>
                </a:solidFill>
              </a:rPr>
              <a:t>Možnost propojení s majetkovými a ekonomickými systémy (např. CAFM, účetnictví).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rgbClr val="009543"/>
                </a:solidFill>
              </a:rPr>
              <a:t>Úspory při rekonstrukcích – přesná znalost konstrukcí a technologií usnadní další projektování.</a:t>
            </a:r>
          </a:p>
          <a:p>
            <a:endParaRPr lang="cs-CZ" sz="1600" dirty="0">
              <a:solidFill>
                <a:srgbClr val="0095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sz="1600" dirty="0"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III. Při dalších veřejných zakázkách: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rgbClr val="009543"/>
                </a:solidFill>
              </a:rPr>
              <a:t>Opakovaná využitelnost nastavených procesů a požadavků – např. šablony EIR, zkušenosti s výběrem dodavatelů.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rgbClr val="009543"/>
                </a:solidFill>
              </a:rPr>
              <a:t>Zlepšení zadávací dokumentace – přenesení zkušeností, nastavení hodnoticích kritérií.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rgbClr val="009543"/>
                </a:solidFill>
              </a:rPr>
              <a:t>Lepší pozice v komunikaci s projektanty a zhotoviteli – jasnější očekávání, méně neporozumění.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rgbClr val="009543"/>
                </a:solidFill>
              </a:rPr>
              <a:t>Rozvoj interních kompetencí – vznik interních standardů, vyšší odbornost, motivace ke vzdělávání.</a:t>
            </a:r>
            <a:endParaRPr lang="en-US" sz="1600" b="0" i="0" dirty="0">
              <a:solidFill>
                <a:srgbClr val="009543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458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412B0D25-D6F9-4E5F-971E-D46F4C8207D0}"/>
              </a:ext>
            </a:extLst>
          </p:cNvPr>
          <p:cNvSpPr txBox="1"/>
          <p:nvPr/>
        </p:nvSpPr>
        <p:spPr>
          <a:xfrm>
            <a:off x="1093819" y="1181366"/>
            <a:ext cx="1000436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800" b="1" dirty="0">
                <a:solidFill>
                  <a:srgbClr val="2E4987"/>
                </a:solidFill>
                <a:latin typeface="Calibri"/>
                <a:cs typeface="Calibri"/>
              </a:rPr>
              <a:t>8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2E4987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 Využití BIM ve vztahu k jiným (než stavebním) zakázkám  </a:t>
            </a:r>
            <a:endParaRPr kumimoji="0" lang="cs-CZ" sz="2800" b="0" i="0" u="none" strike="noStrike" kern="1200" cap="none" spc="0" normalizeH="0" baseline="0" noProof="0" dirty="0">
              <a:ln>
                <a:noFill/>
              </a:ln>
              <a:solidFill>
                <a:srgbClr val="2E4987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F621C78-DC5F-4F58-B103-BE966FE68A28}"/>
              </a:ext>
            </a:extLst>
          </p:cNvPr>
          <p:cNvSpPr txBox="1"/>
          <p:nvPr/>
        </p:nvSpPr>
        <p:spPr>
          <a:xfrm>
            <a:off x="1093819" y="1894053"/>
            <a:ext cx="5002181" cy="40318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600" dirty="0">
                <a:solidFill>
                  <a:srgbClr val="009543"/>
                </a:solidFill>
              </a:rPr>
              <a:t>📦 </a:t>
            </a:r>
            <a:r>
              <a:rPr lang="cs-CZ" sz="1600" b="1" dirty="0">
                <a:solidFill>
                  <a:srgbClr val="009543"/>
                </a:solidFill>
              </a:rPr>
              <a:t>Zakázky na dodávky:</a:t>
            </a:r>
            <a:endParaRPr lang="cs-CZ" sz="1600" dirty="0">
              <a:solidFill>
                <a:srgbClr val="009543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rgbClr val="009543"/>
                </a:solidFill>
              </a:rPr>
              <a:t>IT systémy a software pro správu majetku (např. CAFM)</a:t>
            </a:r>
            <a:br>
              <a:rPr lang="cs-CZ" sz="1600" dirty="0">
                <a:solidFill>
                  <a:srgbClr val="009543"/>
                </a:solidFill>
              </a:rPr>
            </a:br>
            <a:r>
              <a:rPr lang="cs-CZ" sz="1600" dirty="0">
                <a:solidFill>
                  <a:srgbClr val="009543"/>
                </a:solidFill>
              </a:rPr>
              <a:t>→ Přesnější zadání díky znalosti objektů z BIM modelu.</a:t>
            </a:r>
            <a:br>
              <a:rPr lang="cs-CZ" sz="1600" dirty="0">
                <a:solidFill>
                  <a:srgbClr val="009543"/>
                </a:solidFill>
              </a:rPr>
            </a:br>
            <a:r>
              <a:rPr lang="cs-CZ" sz="1600" dirty="0">
                <a:solidFill>
                  <a:srgbClr val="009543"/>
                </a:solidFill>
              </a:rPr>
              <a:t>→ Možnost propojení s digitálním modelem.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rgbClr val="009543"/>
                </a:solidFill>
              </a:rPr>
              <a:t>Vybavení prostor (nábytek, technologie)</a:t>
            </a:r>
            <a:br>
              <a:rPr lang="cs-CZ" sz="1600" dirty="0">
                <a:solidFill>
                  <a:srgbClr val="009543"/>
                </a:solidFill>
              </a:rPr>
            </a:br>
            <a:r>
              <a:rPr lang="cs-CZ" sz="1600" dirty="0">
                <a:solidFill>
                  <a:srgbClr val="009543"/>
                </a:solidFill>
              </a:rPr>
              <a:t>→ Využití přesných rozměrů a dispozic.</a:t>
            </a:r>
            <a:br>
              <a:rPr lang="cs-CZ" sz="1600" dirty="0">
                <a:solidFill>
                  <a:srgbClr val="009543"/>
                </a:solidFill>
              </a:rPr>
            </a:br>
            <a:r>
              <a:rPr lang="cs-CZ" sz="1600" dirty="0">
                <a:solidFill>
                  <a:srgbClr val="009543"/>
                </a:solidFill>
              </a:rPr>
              <a:t>→ Koordinace s probíhající výstavbou nebo rekonstrukcí.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sz="1600" dirty="0">
              <a:solidFill>
                <a:srgbClr val="009543"/>
              </a:solidFill>
            </a:endParaRPr>
          </a:p>
          <a:p>
            <a:r>
              <a:rPr lang="cs-CZ" sz="1600" dirty="0">
                <a:solidFill>
                  <a:srgbClr val="009543"/>
                </a:solidFill>
              </a:rPr>
              <a:t>📑 </a:t>
            </a:r>
            <a:r>
              <a:rPr lang="cs-CZ" sz="1600" b="1" dirty="0">
                <a:solidFill>
                  <a:srgbClr val="009543"/>
                </a:solidFill>
              </a:rPr>
              <a:t>Zakázky na analýzy, koncepce, strategie:</a:t>
            </a:r>
            <a:endParaRPr lang="cs-CZ" sz="1600" dirty="0">
              <a:solidFill>
                <a:srgbClr val="009543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rgbClr val="009543"/>
                </a:solidFill>
              </a:rPr>
              <a:t>Klimatické strategie, pasporty přístupnosti, energetické audity</a:t>
            </a:r>
            <a:br>
              <a:rPr lang="cs-CZ" sz="1600" dirty="0">
                <a:solidFill>
                  <a:srgbClr val="009543"/>
                </a:solidFill>
              </a:rPr>
            </a:br>
            <a:r>
              <a:rPr lang="cs-CZ" sz="1600" dirty="0">
                <a:solidFill>
                  <a:srgbClr val="009543"/>
                </a:solidFill>
              </a:rPr>
              <a:t>→ Využití dat z modelu pro přesnější vstupy.</a:t>
            </a:r>
            <a:br>
              <a:rPr lang="cs-CZ" sz="1600" dirty="0">
                <a:solidFill>
                  <a:srgbClr val="009543"/>
                </a:solidFill>
              </a:rPr>
            </a:br>
            <a:r>
              <a:rPr lang="cs-CZ" sz="1600" dirty="0">
                <a:solidFill>
                  <a:srgbClr val="009543"/>
                </a:solidFill>
              </a:rPr>
              <a:t>→ Získaná data se vrací zpět do systému pro další rozhodování.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E0E66A3-29F6-A186-CE9F-68B9DEF05AB4}"/>
              </a:ext>
            </a:extLst>
          </p:cNvPr>
          <p:cNvSpPr txBox="1"/>
          <p:nvPr/>
        </p:nvSpPr>
        <p:spPr>
          <a:xfrm>
            <a:off x="6345620" y="1988646"/>
            <a:ext cx="417786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🛠️ 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Zakázky na služby: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rgbClr val="0095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Úklid, ostraha, provozní služby</a:t>
            </a:r>
            <a:b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→ Přesnější výměry ploch, rozdělení prostor.</a:t>
            </a:r>
            <a:b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→ Férovější srovnání nabídek.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Energetický a facility management</a:t>
            </a:r>
            <a:b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→ Přímá vazba na model – správa, údržba, plánování investic.</a:t>
            </a:r>
            <a:b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→ Průběžná aktualizace datového pasportu.</a:t>
            </a:r>
          </a:p>
        </p:txBody>
      </p:sp>
    </p:spTree>
    <p:extLst>
      <p:ext uri="{BB962C8B-B14F-4D97-AF65-F5344CB8AC3E}">
        <p14:creationId xmlns:p14="http://schemas.microsoft.com/office/powerpoint/2010/main" val="1560436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412B0D25-D6F9-4E5F-971E-D46F4C8207D0}"/>
              </a:ext>
            </a:extLst>
          </p:cNvPr>
          <p:cNvSpPr txBox="1"/>
          <p:nvPr/>
        </p:nvSpPr>
        <p:spPr>
          <a:xfrm>
            <a:off x="1093819" y="1181366"/>
            <a:ext cx="1000436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srgbClr val="2E4987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9. Bariéry a mýty + proč se nedaří zavádět rychleji ..  </a:t>
            </a:r>
            <a:endParaRPr kumimoji="0" lang="cs-CZ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F621C78-DC5F-4F58-B103-BE966FE68A28}"/>
              </a:ext>
            </a:extLst>
          </p:cNvPr>
          <p:cNvSpPr txBox="1"/>
          <p:nvPr/>
        </p:nvSpPr>
        <p:spPr>
          <a:xfrm>
            <a:off x="1183042" y="1988646"/>
            <a:ext cx="9337964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9543"/>
                </a:solidFill>
              </a:rPr>
              <a:t>„BIM je jen pro velké zakázky“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9543"/>
                </a:solidFill>
              </a:rPr>
              <a:t>„Bez znalosti technického jazyka se nedá zadávat“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9543"/>
                </a:solidFill>
              </a:rPr>
              <a:t>"BIM je drahý a složitý"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9543"/>
                </a:solidFill>
              </a:rPr>
              <a:t>Obavy z netransparentnosti nebo nekompatibility s právními pravidly (ZZVZ, vyhlášky)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9543"/>
                </a:solidFill>
              </a:rPr>
              <a:t>Chybějící standardy a vzory 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dirty="0">
              <a:solidFill>
                <a:srgbClr val="009543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dirty="0">
              <a:solidFill>
                <a:srgbClr val="009543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800" b="1" dirty="0">
                <a:solidFill>
                  <a:srgbClr val="009543"/>
                </a:solidFill>
              </a:rPr>
              <a:t>❌ Co brzdí pokrok: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800" dirty="0">
                <a:solidFill>
                  <a:srgbClr val="009543"/>
                </a:solidFill>
              </a:rPr>
              <a:t>Obavy z neznámého, nedůvěra v novinku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800" dirty="0">
                <a:solidFill>
                  <a:srgbClr val="009543"/>
                </a:solidFill>
              </a:rPr>
              <a:t>Nedostatek kapacit, znalostí a zkušeností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009543"/>
                </a:solidFill>
              </a:rPr>
              <a:t>Nepochopení komplexního potenciálu, který využívání BIM nabízí </a:t>
            </a:r>
            <a:endParaRPr lang="cs-CZ" sz="1800" dirty="0">
              <a:solidFill>
                <a:srgbClr val="009543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800" dirty="0">
                <a:solidFill>
                  <a:srgbClr val="009543"/>
                </a:solidFill>
              </a:rPr>
              <a:t>Omezené rozpočty a tlak na rychlé výsledky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dirty="0">
              <a:solidFill>
                <a:srgbClr val="0095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514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412B0D25-D6F9-4E5F-971E-D46F4C8207D0}"/>
              </a:ext>
            </a:extLst>
          </p:cNvPr>
          <p:cNvSpPr txBox="1"/>
          <p:nvPr/>
        </p:nvSpPr>
        <p:spPr>
          <a:xfrm>
            <a:off x="1093819" y="1181366"/>
            <a:ext cx="1000436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600" b="1" dirty="0">
                <a:solidFill>
                  <a:srgbClr val="2E4987"/>
                </a:solidFill>
                <a:latin typeface="Calibri"/>
                <a:cs typeface="Calibri"/>
              </a:rPr>
              <a:t>10. Dostupná podpora a zdroje informací </a:t>
            </a:r>
            <a:endParaRPr kumimoji="0" lang="cs-CZ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F621C78-DC5F-4F58-B103-BE966FE68A28}"/>
              </a:ext>
            </a:extLst>
          </p:cNvPr>
          <p:cNvSpPr txBox="1"/>
          <p:nvPr/>
        </p:nvSpPr>
        <p:spPr>
          <a:xfrm>
            <a:off x="1183042" y="1988646"/>
            <a:ext cx="9337964" cy="44401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1828800" rtl="0" eaLnBrk="1" fontAlgn="auto" latinLnBrk="0" hangingPunct="1"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kumimoji="0" lang="cs-CZ" sz="1400" i="0" u="sng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cs typeface="Calibri"/>
                <a:sym typeface="Calibri"/>
              </a:rPr>
              <a:t>Doporučené zdroje:</a:t>
            </a:r>
          </a:p>
          <a:p>
            <a:pPr marL="457200" marR="0" lvl="0" indent="-457200" algn="l" defTabSz="1828800" rtl="0" eaLnBrk="1" fontAlgn="auto" latinLnBrk="0" hangingPunct="1"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Česká agentura pro standardizaci</a:t>
            </a:r>
            <a:endParaRPr kumimoji="0" lang="cs-CZ" sz="1400" b="0" i="0" u="none" strike="noStrike" kern="0" cap="none" spc="0" normalizeH="0" baseline="0" noProof="0" dirty="0">
              <a:ln>
                <a:noFill/>
              </a:ln>
              <a:solidFill>
                <a:srgbClr val="009543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457200" marR="0" lvl="0" indent="-457200" algn="l" defTabSz="1828800" rtl="0" eaLnBrk="1" fontAlgn="auto" latinLnBrk="0" hangingPunct="1"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www.koncepcebim.cz</a:t>
            </a:r>
            <a:endParaRPr kumimoji="0" lang="cs-CZ" sz="1400" b="0" i="0" u="none" strike="noStrike" kern="0" cap="none" spc="0" normalizeH="0" baseline="0" noProof="0" dirty="0">
              <a:ln>
                <a:noFill/>
              </a:ln>
              <a:solidFill>
                <a:srgbClr val="009543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457200" marR="0" lvl="0" indent="-457200" algn="l" defTabSz="1828800" rtl="0" eaLnBrk="1" fontAlgn="auto" latinLnBrk="0" hangingPunct="1"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www.czbim.org</a:t>
            </a:r>
            <a:endParaRPr kumimoji="0" lang="cs-CZ" sz="1400" b="0" i="0" u="none" strike="noStrike" kern="0" cap="none" spc="0" normalizeH="0" baseline="0" noProof="0" dirty="0">
              <a:ln>
                <a:noFill/>
              </a:ln>
              <a:solidFill>
                <a:srgbClr val="009543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457200" marR="0" lvl="0" indent="-457200" algn="l" defTabSz="1828800" rtl="0" eaLnBrk="1" fontAlgn="auto" latinLnBrk="0" hangingPunct="1"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www.bimfo.cz</a:t>
            </a:r>
            <a:endParaRPr kumimoji="0" lang="cs-CZ" sz="1400" b="0" i="0" u="none" strike="noStrike" kern="0" cap="none" spc="0" normalizeH="0" baseline="0" noProof="0" dirty="0">
              <a:ln>
                <a:noFill/>
              </a:ln>
              <a:solidFill>
                <a:srgbClr val="009543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  <a:p>
            <a:pPr marL="457200" marR="0" lvl="0" indent="-457200" algn="l" defTabSz="1828800" rtl="0" eaLnBrk="1" fontAlgn="auto" latinLnBrk="0" hangingPunct="1"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EU BIM </a:t>
            </a:r>
            <a:r>
              <a:rPr kumimoji="0" lang="cs-CZ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Task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Group (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www.eubim.eu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)</a:t>
            </a:r>
          </a:p>
          <a:p>
            <a:pPr lvl="0" defTabSz="1828800">
              <a:lnSpc>
                <a:spcPct val="90000"/>
              </a:lnSpc>
              <a:spcBef>
                <a:spcPts val="2000"/>
              </a:spcBef>
              <a:buSzPct val="100000"/>
              <a:defRPr/>
            </a:pPr>
            <a:r>
              <a:rPr lang="cs-CZ" sz="1400" u="sng" kern="0" dirty="0"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  <a:sym typeface="Calibri"/>
              </a:rPr>
              <a:t>Odborné studie a data o přínosech BIM:</a:t>
            </a:r>
          </a:p>
          <a:p>
            <a:pPr marL="457200" lvl="0" indent="-457200" defTabSz="1828800">
              <a:buSzPct val="100000"/>
              <a:buFont typeface="Arial" panose="020B0604020202020204" pitchFamily="34" charset="0"/>
              <a:buChar char="•"/>
              <a:defRPr/>
            </a:pPr>
            <a:r>
              <a:rPr lang="cs-CZ" sz="1400" kern="0" dirty="0">
                <a:solidFill>
                  <a:srgbClr val="009543"/>
                </a:solidFill>
                <a:cs typeface="Calibri"/>
                <a:sym typeface="Calibri"/>
              </a:rPr>
              <a:t>McKinsey (2016): 75 % firem s BIM dosáhlo pozitivní návratnost investice (ROI), kratšího trvání projektů a nižších nákladů </a:t>
            </a:r>
            <a:r>
              <a:rPr lang="en-US" sz="1400" dirty="0">
                <a:hlinkClick r:id="rId9"/>
              </a:rPr>
              <a:t>Imagining construction’s digital future | McKinsey</a:t>
            </a:r>
            <a:endParaRPr lang="cs-CZ" sz="1400" kern="0" dirty="0">
              <a:solidFill>
                <a:srgbClr val="009543"/>
              </a:solidFill>
              <a:cs typeface="Calibri"/>
              <a:sym typeface="Calibri"/>
            </a:endParaRPr>
          </a:p>
          <a:p>
            <a:pPr marL="457200" lvl="0" indent="-457200" defTabSz="1828800">
              <a:buSzPct val="100000"/>
              <a:buFont typeface="Arial" panose="020B0604020202020204" pitchFamily="34" charset="0"/>
              <a:buChar char="•"/>
              <a:defRPr/>
            </a:pPr>
            <a:r>
              <a:rPr lang="cs-CZ" sz="1400" kern="0" dirty="0">
                <a:solidFill>
                  <a:srgbClr val="009543"/>
                </a:solidFill>
                <a:cs typeface="Calibri"/>
                <a:sym typeface="Calibri"/>
              </a:rPr>
              <a:t>EU BIM </a:t>
            </a:r>
            <a:r>
              <a:rPr lang="cs-CZ" sz="1400" kern="0" dirty="0" err="1">
                <a:solidFill>
                  <a:srgbClr val="009543"/>
                </a:solidFill>
                <a:cs typeface="Calibri"/>
                <a:sym typeface="Calibri"/>
              </a:rPr>
              <a:t>Task</a:t>
            </a:r>
            <a:r>
              <a:rPr lang="cs-CZ" sz="1400" kern="0" dirty="0">
                <a:solidFill>
                  <a:srgbClr val="009543"/>
                </a:solidFill>
                <a:cs typeface="Calibri"/>
                <a:sym typeface="Calibri"/>
              </a:rPr>
              <a:t> Group (2024): Srovnání přístupů veřejných zadavatelů v EU, identifikace úspěchů a bariér </a:t>
            </a:r>
            <a:r>
              <a:rPr lang="en-US" sz="1400" dirty="0">
                <a:hlinkClick r:id="rId10"/>
              </a:rPr>
              <a:t>EUBTG_BIM_survey_report_2024.pdf</a:t>
            </a:r>
            <a:endParaRPr lang="cs-CZ" sz="1400" dirty="0"/>
          </a:p>
          <a:p>
            <a:pPr marL="457200" lvl="0" indent="-457200" defTabSz="1828800">
              <a:buSzPct val="100000"/>
              <a:buFont typeface="Arial" panose="020B0604020202020204" pitchFamily="34" charset="0"/>
              <a:buChar char="•"/>
              <a:defRPr/>
            </a:pPr>
            <a:r>
              <a:rPr lang="cs-CZ" sz="1400" kern="0" dirty="0" err="1">
                <a:solidFill>
                  <a:srgbClr val="009543"/>
                </a:solidFill>
                <a:cs typeface="Calibri"/>
                <a:sym typeface="Calibri"/>
              </a:rPr>
              <a:t>ResearchGate</a:t>
            </a:r>
            <a:r>
              <a:rPr lang="cs-CZ" sz="1400" kern="0" dirty="0">
                <a:solidFill>
                  <a:srgbClr val="009543"/>
                </a:solidFill>
                <a:cs typeface="Calibri"/>
                <a:sym typeface="Calibri"/>
              </a:rPr>
              <a:t> (2025): BIM zkracuje dobu projektu až o 20 % a snižuje náklady o 15 % </a:t>
            </a:r>
            <a:r>
              <a:rPr lang="en-US" sz="1400" dirty="0">
                <a:hlinkClick r:id="rId11"/>
              </a:rPr>
              <a:t>(PDF) The impact of BIM on project time and cost: insights from case studies</a:t>
            </a:r>
            <a:endParaRPr lang="cs-CZ" sz="1400" kern="0" dirty="0">
              <a:solidFill>
                <a:srgbClr val="009543"/>
              </a:solidFill>
              <a:cs typeface="Calibri"/>
              <a:sym typeface="Calibri"/>
            </a:endParaRPr>
          </a:p>
          <a:p>
            <a:pPr marL="0" marR="0" lvl="0" indent="0" algn="l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kumimoji="0" lang="cs-CZ" sz="1400" i="0" u="sng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cs typeface="Calibri"/>
                <a:sym typeface="Calibri"/>
              </a:rPr>
              <a:t>Podpora MMR - Národní strategie veřejného zadávání: </a:t>
            </a:r>
          </a:p>
          <a:p>
            <a:pPr marL="0" marR="0" lvl="0" indent="0" defTabSz="1828800" rtl="0" eaLnBrk="1" fontAlgn="auto" latinLnBrk="0" hangingPunct="1"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V 04/2025 zahájena </a:t>
            </a: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série workshopů 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na téma </a:t>
            </a: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BIM ve veřejných zakázkách </a:t>
            </a:r>
            <a:r>
              <a:rPr kumimoji="0" lang="cs-CZ" sz="1400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(navazující na 2denní workshop v 03/2024): </a:t>
            </a:r>
          </a:p>
          <a:p>
            <a:pPr marL="285750" marR="0" lvl="0" indent="-285750" defTabSz="1828800" rtl="0" eaLnBrk="1" fontAlgn="auto" latinLnBrk="0" hangingPunct="1">
              <a:spcAft>
                <a:spcPts val="0"/>
              </a:spcAft>
              <a:buClrTx/>
              <a:buSzPct val="100000"/>
              <a:buFontTx/>
              <a:buChar char="-"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Zohlednění </a:t>
            </a: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celoživotního cyklu stavby 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(28. 4. 2025), </a:t>
            </a: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výběr CDE 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(10. 6. 2025), </a:t>
            </a: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výběr projektanta 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(2. 9. 2025), </a:t>
            </a: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výběr zhotovitele </a:t>
            </a: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(29. 9. 2025), </a:t>
            </a: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výběr CAFM</a:t>
            </a:r>
            <a:r>
              <a:rPr kumimoji="0" lang="cs-CZ" sz="1400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,</a:t>
            </a:r>
            <a:r>
              <a:rPr kumimoji="0" lang="cs-CZ" sz="1400" b="1" i="0" u="none" strike="noStrike" kern="0" cap="none" spc="0" normalizeH="0" baseline="0" noProof="0" dirty="0">
                <a:ln>
                  <a:noFill/>
                </a:ln>
                <a:solidFill>
                  <a:srgbClr val="009543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výběr konzultanta BIM </a:t>
            </a:r>
          </a:p>
          <a:p>
            <a:pPr marR="0" lvl="0" defTabSz="1828800" rtl="0" eaLnBrk="1" fontAlgn="auto" latinLnBrk="0" hangingPunct="1">
              <a:spcAft>
                <a:spcPts val="0"/>
              </a:spcAft>
              <a:buClrTx/>
              <a:buSzPct val="100000"/>
              <a:tabLst/>
              <a:defRPr/>
            </a:pPr>
            <a:r>
              <a:rPr lang="cs-CZ" sz="1400" b="1" kern="0" dirty="0">
                <a:solidFill>
                  <a:srgbClr val="009543"/>
                </a:solidFill>
                <a:latin typeface="Calibri"/>
                <a:cs typeface="Calibri"/>
                <a:sym typeface="Calibri"/>
              </a:rPr>
              <a:t>Kompetenční centrum </a:t>
            </a:r>
            <a:r>
              <a:rPr lang="cs-CZ" sz="1400" kern="0" dirty="0">
                <a:solidFill>
                  <a:srgbClr val="009543"/>
                </a:solidFill>
                <a:latin typeface="Calibri"/>
                <a:cs typeface="Calibri"/>
                <a:sym typeface="Calibri"/>
              </a:rPr>
              <a:t>– oficiálně na novém webu NSVZ od 06/2025 </a:t>
            </a:r>
            <a:endParaRPr lang="en-US" sz="1400" b="0" i="0" dirty="0">
              <a:solidFill>
                <a:srgbClr val="009543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504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412B0D25-D6F9-4E5F-971E-D46F4C8207D0}"/>
              </a:ext>
            </a:extLst>
          </p:cNvPr>
          <p:cNvSpPr txBox="1"/>
          <p:nvPr/>
        </p:nvSpPr>
        <p:spPr>
          <a:xfrm>
            <a:off x="1093819" y="1181366"/>
            <a:ext cx="1000436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600" b="1" dirty="0">
                <a:solidFill>
                  <a:srgbClr val="2E4987"/>
                </a:solidFill>
                <a:latin typeface="Calibri"/>
                <a:cs typeface="Calibri"/>
              </a:rPr>
              <a:t>11. Shrnutí a doporučení + otázky? </a:t>
            </a:r>
            <a:endParaRPr kumimoji="0" lang="cs-CZ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F621C78-DC5F-4F58-B103-BE966FE68A28}"/>
              </a:ext>
            </a:extLst>
          </p:cNvPr>
          <p:cNvSpPr txBox="1"/>
          <p:nvPr/>
        </p:nvSpPr>
        <p:spPr>
          <a:xfrm>
            <a:off x="1183042" y="1988646"/>
            <a:ext cx="9805524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b="1" u="sng" dirty="0"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BIM = PŘÍLEŽITOST pro veřejné zadavatele 21. století ;-)</a:t>
            </a:r>
          </a:p>
          <a:p>
            <a:pPr marL="0" indent="0">
              <a:buNone/>
            </a:pPr>
            <a:endParaRPr lang="cs-CZ" b="1" dirty="0">
              <a:solidFill>
                <a:srgbClr val="009543"/>
              </a:solidFill>
            </a:endParaRPr>
          </a:p>
          <a:p>
            <a:pPr marL="0" indent="0">
              <a:buNone/>
            </a:pPr>
            <a:r>
              <a:rPr lang="cs-CZ" b="1" dirty="0">
                <a:solidFill>
                  <a:srgbClr val="009543"/>
                </a:solidFill>
              </a:rPr>
              <a:t>✅ </a:t>
            </a:r>
            <a:r>
              <a:rPr lang="cs-CZ" b="1" u="sng" dirty="0"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 BIM přináší:</a:t>
            </a:r>
          </a:p>
          <a:p>
            <a:r>
              <a:rPr lang="cs-CZ" dirty="0">
                <a:solidFill>
                  <a:srgbClr val="009543"/>
                </a:solidFill>
              </a:rPr>
              <a:t>📉 </a:t>
            </a:r>
            <a:r>
              <a:rPr lang="cs-CZ" b="1" dirty="0">
                <a:solidFill>
                  <a:srgbClr val="009543"/>
                </a:solidFill>
              </a:rPr>
              <a:t>Úspory</a:t>
            </a:r>
            <a:r>
              <a:rPr lang="cs-CZ" dirty="0">
                <a:solidFill>
                  <a:srgbClr val="009543"/>
                </a:solidFill>
              </a:rPr>
              <a:t> – méně chyb, změn a vícenákladů</a:t>
            </a:r>
          </a:p>
          <a:p>
            <a:r>
              <a:rPr lang="cs-CZ" dirty="0">
                <a:solidFill>
                  <a:srgbClr val="009543"/>
                </a:solidFill>
              </a:rPr>
              <a:t>🧱 </a:t>
            </a:r>
            <a:r>
              <a:rPr lang="cs-CZ" b="1" dirty="0">
                <a:solidFill>
                  <a:srgbClr val="009543"/>
                </a:solidFill>
              </a:rPr>
              <a:t>Efektivitu</a:t>
            </a:r>
            <a:r>
              <a:rPr lang="cs-CZ" dirty="0">
                <a:solidFill>
                  <a:srgbClr val="009543"/>
                </a:solidFill>
              </a:rPr>
              <a:t> – lepší plánování, výstavba i provoz</a:t>
            </a:r>
          </a:p>
          <a:p>
            <a:r>
              <a:rPr lang="cs-CZ" dirty="0">
                <a:solidFill>
                  <a:srgbClr val="009543"/>
                </a:solidFill>
              </a:rPr>
              <a:t>📂 </a:t>
            </a:r>
            <a:r>
              <a:rPr lang="cs-CZ" b="1" dirty="0">
                <a:solidFill>
                  <a:srgbClr val="009543"/>
                </a:solidFill>
              </a:rPr>
              <a:t>Transparentnost</a:t>
            </a:r>
            <a:r>
              <a:rPr lang="cs-CZ" dirty="0">
                <a:solidFill>
                  <a:srgbClr val="009543"/>
                </a:solidFill>
              </a:rPr>
              <a:t> – přehledná data a kontrola</a:t>
            </a:r>
          </a:p>
          <a:p>
            <a:r>
              <a:rPr lang="cs-CZ" dirty="0">
                <a:solidFill>
                  <a:srgbClr val="009543"/>
                </a:solidFill>
              </a:rPr>
              <a:t>👷  </a:t>
            </a:r>
            <a:r>
              <a:rPr lang="cs-CZ" b="1" dirty="0">
                <a:solidFill>
                  <a:srgbClr val="009543"/>
                </a:solidFill>
              </a:rPr>
              <a:t>Lepší výsledky pro občany</a:t>
            </a:r>
            <a:r>
              <a:rPr lang="cs-CZ" dirty="0">
                <a:solidFill>
                  <a:srgbClr val="009543"/>
                </a:solidFill>
              </a:rPr>
              <a:t> – funkční, udržitelné stavby</a:t>
            </a:r>
          </a:p>
          <a:p>
            <a:pPr marL="0" indent="0" algn="just">
              <a:buSzTx/>
              <a:buNone/>
              <a:defRPr b="1"/>
            </a:pPr>
            <a:endParaRPr lang="cs-CZ" b="1" u="sng" dirty="0">
              <a:solidFill>
                <a:srgbClr val="0095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SzTx/>
              <a:buNone/>
              <a:defRPr b="1"/>
            </a:pPr>
            <a:r>
              <a:rPr lang="cs-CZ" b="1" u="sng" dirty="0">
                <a:solidFill>
                  <a:srgbClr val="0095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Plné využití výhod metody BIM:</a:t>
            </a:r>
          </a:p>
          <a:p>
            <a:pPr marL="742950" lvl="1" indent="-285750">
              <a:buSzTx/>
              <a:buFont typeface="Wingdings" panose="05000000000000000000" pitchFamily="2" charset="2"/>
              <a:buChar char="§"/>
              <a:defRPr b="1"/>
            </a:pPr>
            <a:r>
              <a:rPr lang="cs-CZ" b="0" dirty="0">
                <a:solidFill>
                  <a:srgbClr val="009543"/>
                </a:solidFill>
              </a:rPr>
              <a:t>Začít používat již ve fázi plánování, návrhu </a:t>
            </a:r>
          </a:p>
          <a:p>
            <a:pPr marL="742950" lvl="1" indent="-285750">
              <a:buSzTx/>
              <a:buFont typeface="Wingdings" panose="05000000000000000000" pitchFamily="2" charset="2"/>
              <a:buChar char="§"/>
              <a:defRPr b="1"/>
            </a:pPr>
            <a:r>
              <a:rPr lang="cs-CZ" b="0" dirty="0">
                <a:solidFill>
                  <a:srgbClr val="009543"/>
                </a:solidFill>
              </a:rPr>
              <a:t>pracovat s otevřenými formáty dat (</a:t>
            </a:r>
            <a:r>
              <a:rPr lang="cs-CZ" b="0" dirty="0" err="1">
                <a:solidFill>
                  <a:srgbClr val="009543"/>
                </a:solidFill>
              </a:rPr>
              <a:t>OpenBIM</a:t>
            </a:r>
            <a:r>
              <a:rPr lang="cs-CZ" b="0" dirty="0">
                <a:solidFill>
                  <a:srgbClr val="009543"/>
                </a:solidFill>
              </a:rPr>
              <a:t>), </a:t>
            </a:r>
          </a:p>
          <a:p>
            <a:pPr marL="742950" lvl="1" indent="-285750">
              <a:buSzTx/>
              <a:buFont typeface="Wingdings" panose="05000000000000000000" pitchFamily="2" charset="2"/>
              <a:buChar char="§"/>
              <a:defRPr b="1"/>
            </a:pPr>
            <a:r>
              <a:rPr lang="cs-CZ" b="0" dirty="0">
                <a:solidFill>
                  <a:srgbClr val="009543"/>
                </a:solidFill>
              </a:rPr>
              <a:t>využívat společné datové prostředí, </a:t>
            </a:r>
          </a:p>
          <a:p>
            <a:pPr marL="742950" lvl="1" indent="-285750">
              <a:buSzTx/>
              <a:buFont typeface="Wingdings" panose="05000000000000000000" pitchFamily="2" charset="2"/>
              <a:buChar char="§"/>
              <a:defRPr b="1"/>
            </a:pPr>
            <a:r>
              <a:rPr lang="cs-CZ" b="0" dirty="0">
                <a:solidFill>
                  <a:srgbClr val="009543"/>
                </a:solidFill>
              </a:rPr>
              <a:t>znát vlastní potřeby (potřeby organizace), </a:t>
            </a:r>
          </a:p>
          <a:p>
            <a:pPr marL="742950" lvl="1" indent="-285750">
              <a:buSzTx/>
              <a:buFont typeface="Wingdings" panose="05000000000000000000" pitchFamily="2" charset="2"/>
              <a:buChar char="§"/>
              <a:defRPr b="1"/>
            </a:pPr>
            <a:r>
              <a:rPr lang="cs-CZ" b="0" dirty="0">
                <a:solidFill>
                  <a:srgbClr val="009543"/>
                </a:solidFill>
              </a:rPr>
              <a:t>definovat účely užití a požadavky na informace </a:t>
            </a:r>
          </a:p>
          <a:p>
            <a:pPr algn="just">
              <a:buSzTx/>
              <a:defRPr b="1"/>
            </a:pPr>
            <a:r>
              <a:rPr lang="cs-CZ" b="1" dirty="0">
                <a:solidFill>
                  <a:srgbClr val="009543"/>
                </a:solidFill>
              </a:rPr>
              <a:t>!!!</a:t>
            </a:r>
            <a:r>
              <a:rPr lang="cs-CZ" b="0" dirty="0">
                <a:solidFill>
                  <a:srgbClr val="009543"/>
                </a:solidFill>
              </a:rPr>
              <a:t> Nutné počítat s určitými </a:t>
            </a:r>
            <a:r>
              <a:rPr lang="cs-CZ" b="1" dirty="0">
                <a:solidFill>
                  <a:srgbClr val="009543"/>
                </a:solidFill>
              </a:rPr>
              <a:t>vstupními náklady </a:t>
            </a:r>
            <a:r>
              <a:rPr lang="cs-CZ" b="0" dirty="0">
                <a:solidFill>
                  <a:srgbClr val="009543"/>
                </a:solidFill>
              </a:rPr>
              <a:t>na pořízení vhodných nástrojů a vyšší mírou požadavků na data, stejně jako s náklady na </a:t>
            </a:r>
            <a:r>
              <a:rPr lang="cs-CZ" b="1" dirty="0">
                <a:solidFill>
                  <a:srgbClr val="009543"/>
                </a:solidFill>
              </a:rPr>
              <a:t>budování schopností vlastních zaměstnanců !!!</a:t>
            </a:r>
            <a:endParaRPr lang="en-US" sz="20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982B632-BD10-8BB4-5E92-709FEFD486C4}"/>
              </a:ext>
            </a:extLst>
          </p:cNvPr>
          <p:cNvSpPr txBox="1"/>
          <p:nvPr/>
        </p:nvSpPr>
        <p:spPr>
          <a:xfrm>
            <a:off x="7835462" y="1988646"/>
            <a:ext cx="29718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SzTx/>
              <a:buNone/>
              <a:defRPr b="1"/>
            </a:pPr>
            <a:r>
              <a:rPr lang="cs-CZ" sz="1800" dirty="0">
                <a:solidFill>
                  <a:srgbClr val="FF0000"/>
                </a:solidFill>
              </a:rPr>
              <a:t>BIM není překážka. </a:t>
            </a:r>
          </a:p>
          <a:p>
            <a:pPr marL="0" indent="0" algn="ctr">
              <a:buSzTx/>
              <a:buNone/>
              <a:defRPr b="1"/>
            </a:pPr>
            <a:r>
              <a:rPr lang="cs-CZ" sz="1800" dirty="0">
                <a:solidFill>
                  <a:srgbClr val="FF0000"/>
                </a:solidFill>
              </a:rPr>
              <a:t>Je to nástroj, jak lépe řídit stavby, peníze i očekávání.</a:t>
            </a:r>
            <a:br>
              <a:rPr lang="cs-CZ" sz="1800" dirty="0">
                <a:solidFill>
                  <a:srgbClr val="FF0000"/>
                </a:solidFill>
              </a:rPr>
            </a:br>
            <a:r>
              <a:rPr lang="cs-CZ" sz="1800" dirty="0">
                <a:solidFill>
                  <a:srgbClr val="FF0000"/>
                </a:solidFill>
              </a:rPr>
              <a:t>Kdo začne včas, bude mít výhodu. </a:t>
            </a:r>
          </a:p>
          <a:p>
            <a:pPr marL="0" indent="0" algn="ctr">
              <a:buSzTx/>
              <a:buNone/>
              <a:defRPr b="1"/>
            </a:pPr>
            <a:r>
              <a:rPr lang="cs-CZ" sz="1800" dirty="0">
                <a:solidFill>
                  <a:srgbClr val="FF0000"/>
                </a:solidFill>
              </a:rPr>
              <a:t>I malý krok je lepší než žádný. </a:t>
            </a:r>
            <a:endParaRPr lang="cs-CZ" sz="1800" b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9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412B0D25-D6F9-4E5F-971E-D46F4C8207D0}"/>
              </a:ext>
            </a:extLst>
          </p:cNvPr>
          <p:cNvSpPr txBox="1"/>
          <p:nvPr/>
        </p:nvSpPr>
        <p:spPr>
          <a:xfrm>
            <a:off x="3294991" y="3660500"/>
            <a:ext cx="6504043" cy="377026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>
              <a:defRPr/>
            </a:pPr>
            <a:r>
              <a:rPr lang="cs-CZ" sz="2000" dirty="0">
                <a:hlinkClick r:id="rId3"/>
              </a:rPr>
              <a:t>Národní strategie veřejného zadávání v ČR | OVZ</a:t>
            </a:r>
            <a:endParaRPr lang="cs-CZ" sz="2000" b="1" dirty="0">
              <a:solidFill>
                <a:srgbClr val="2E4987"/>
              </a:solidFill>
              <a:latin typeface="Calibri" panose="020F0502020204030204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26510DAF-39E0-D876-1447-2F94869659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992" y="4916593"/>
            <a:ext cx="983079" cy="982194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E9426738-82E2-76FD-3757-9FCA5C530BF4}"/>
              </a:ext>
            </a:extLst>
          </p:cNvPr>
          <p:cNvSpPr txBox="1"/>
          <p:nvPr/>
        </p:nvSpPr>
        <p:spPr>
          <a:xfrm>
            <a:off x="3294991" y="4223660"/>
            <a:ext cx="6421582" cy="623248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>
              <a:defRPr/>
            </a:pPr>
            <a:r>
              <a:rPr lang="cs-CZ" dirty="0">
                <a:hlinkClick r:id="rId5"/>
              </a:rPr>
              <a:t>Národní strategie veřejného zadávání České republiky | Skupiny | LinkedIn</a:t>
            </a:r>
            <a:endParaRPr lang="cs-CZ" b="1" dirty="0">
              <a:solidFill>
                <a:srgbClr val="2E4987"/>
              </a:solidFill>
              <a:latin typeface="Calibri" panose="020F0502020204030204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A21E4A5-6FA9-0744-5F6F-EE24495F6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506" y="4335259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74FC0396-8E11-576B-3356-52E638CFA5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610" y="3602156"/>
            <a:ext cx="903461" cy="642461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3CBC2342-333F-E2EC-8532-D283D81FFF41}"/>
              </a:ext>
            </a:extLst>
          </p:cNvPr>
          <p:cNvSpPr txBox="1"/>
          <p:nvPr/>
        </p:nvSpPr>
        <p:spPr>
          <a:xfrm>
            <a:off x="3337559" y="5219177"/>
            <a:ext cx="3209454" cy="377026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r>
              <a:rPr lang="cs-CZ" sz="2000" dirty="0">
                <a:solidFill>
                  <a:schemeClr val="accent2">
                    <a:lumMod val="50000"/>
                  </a:schemeClr>
                </a:solidFill>
              </a:rPr>
              <a:t>QR kód publikace NSVZ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6DABD078-B1D9-7B17-F422-EF39C20BA765}"/>
              </a:ext>
            </a:extLst>
          </p:cNvPr>
          <p:cNvSpPr txBox="1"/>
          <p:nvPr/>
        </p:nvSpPr>
        <p:spPr>
          <a:xfrm>
            <a:off x="1696676" y="1042740"/>
            <a:ext cx="757946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cs-CZ" kern="0" spc="-8" dirty="0">
              <a:solidFill>
                <a:srgbClr val="014EA2"/>
              </a:solidFill>
              <a:latin typeface="Montserrat"/>
              <a:cs typeface="+mj-cs"/>
            </a:endParaRPr>
          </a:p>
          <a:p>
            <a:pPr algn="ctr"/>
            <a:endParaRPr lang="cs-CZ" b="1" kern="0" spc="-8" dirty="0">
              <a:solidFill>
                <a:srgbClr val="014EA2"/>
              </a:solidFill>
              <a:latin typeface="Montserrat"/>
              <a:cs typeface="+mj-cs"/>
            </a:endParaRPr>
          </a:p>
          <a:p>
            <a:pPr algn="ctr"/>
            <a:r>
              <a:rPr lang="cs-CZ" sz="2400" b="1" kern="0" spc="-8" dirty="0">
                <a:solidFill>
                  <a:srgbClr val="009543"/>
                </a:solidFill>
                <a:latin typeface="Montserrat"/>
                <a:cs typeface="+mj-cs"/>
              </a:rPr>
              <a:t>Děkuji za pozornost</a:t>
            </a:r>
          </a:p>
          <a:p>
            <a:pPr algn="ctr"/>
            <a:endParaRPr lang="cs-CZ" kern="0" spc="-8" dirty="0">
              <a:solidFill>
                <a:srgbClr val="009543"/>
              </a:solidFill>
              <a:latin typeface="Montserrat"/>
              <a:cs typeface="+mj-cs"/>
            </a:endParaRPr>
          </a:p>
          <a:p>
            <a:pPr algn="ctr"/>
            <a:endParaRPr lang="cs-CZ" kern="0" spc="-8" dirty="0">
              <a:solidFill>
                <a:srgbClr val="009543"/>
              </a:solidFill>
              <a:latin typeface="Montserrat"/>
              <a:cs typeface="+mj-cs"/>
            </a:endParaRPr>
          </a:p>
          <a:p>
            <a:pPr algn="ctr"/>
            <a:r>
              <a:rPr lang="cs-CZ" kern="0" spc="-8" dirty="0">
                <a:solidFill>
                  <a:srgbClr val="009543"/>
                </a:solidFill>
                <a:latin typeface="Montserrat"/>
                <a:cs typeface="+mj-cs"/>
              </a:rPr>
              <a:t>Martina Šelejová</a:t>
            </a:r>
          </a:p>
          <a:p>
            <a:pPr algn="ctr"/>
            <a:r>
              <a:rPr lang="cs-CZ" dirty="0">
                <a:solidFill>
                  <a:srgbClr val="009543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Martina.selejova@mmr.gov.cz</a:t>
            </a:r>
            <a:r>
              <a:rPr lang="cs-CZ" dirty="0">
                <a:solidFill>
                  <a:srgbClr val="009543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33759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 2013–2022">
  <a:themeElements>
    <a:clrScheme name="Motiv Office 2013–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 2013–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 2013–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902385C3B5A254CBD327BF70AB46767" ma:contentTypeVersion="15" ma:contentTypeDescription="Vytvoří nový dokument" ma:contentTypeScope="" ma:versionID="56f71a24318acd9c27b3b1772430d90b">
  <xsd:schema xmlns:xsd="http://www.w3.org/2001/XMLSchema" xmlns:xs="http://www.w3.org/2001/XMLSchema" xmlns:p="http://schemas.microsoft.com/office/2006/metadata/properties" xmlns:ns2="c7130aa1-df8d-4cfc-b5ca-c8e75a54ac58" xmlns:ns3="3a05a313-e8ba-434f-93a9-e1335f2c2059" targetNamespace="http://schemas.microsoft.com/office/2006/metadata/properties" ma:root="true" ma:fieldsID="cb862c3a5a24f1a1e892a883097c961c" ns2:_="" ns3:_="">
    <xsd:import namespace="c7130aa1-df8d-4cfc-b5ca-c8e75a54ac58"/>
    <xsd:import namespace="3a05a313-e8ba-434f-93a9-e1335f2c20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130aa1-df8d-4cfc-b5ca-c8e75a54ac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de97acfe-e349-49a2-9112-0b04129138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05a313-e8ba-434f-93a9-e1335f2c205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90f8e3e-5ae1-4fdc-85ba-64480fc9b50f}" ma:internalName="TaxCatchAll" ma:showField="CatchAllData" ma:web="3a05a313-e8ba-434f-93a9-e1335f2c20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7130aa1-df8d-4cfc-b5ca-c8e75a54ac58">
      <Terms xmlns="http://schemas.microsoft.com/office/infopath/2007/PartnerControls"/>
    </lcf76f155ced4ddcb4097134ff3c332f>
    <TaxCatchAll xmlns="3a05a313-e8ba-434f-93a9-e1335f2c2059" xsi:nil="true"/>
    <SharedWithUsers xmlns="3a05a313-e8ba-434f-93a9-e1335f2c2059">
      <UserInfo>
        <DisplayName>Janečková Marie</DisplayName>
        <AccountId>16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241555-A4BB-4E08-883D-C57DD0769A93}">
  <ds:schemaRefs>
    <ds:schemaRef ds:uri="3a05a313-e8ba-434f-93a9-e1335f2c2059"/>
    <ds:schemaRef ds:uri="c7130aa1-df8d-4cfc-b5ca-c8e75a54ac5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49BE72F-CB9A-4489-9DE8-BDBC4ADFE5FE}">
  <ds:schemaRefs>
    <ds:schemaRef ds:uri="3a05a313-e8ba-434f-93a9-e1335f2c2059"/>
    <ds:schemaRef ds:uri="c7130aa1-df8d-4cfc-b5ca-c8e75a54ac5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D1F3388-C616-48BF-94BA-71C5DB46305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7641</TotalTime>
  <Words>2119</Words>
  <Application>Microsoft Office PowerPoint</Application>
  <PresentationFormat>Širokoúhlá obrazovka</PresentationFormat>
  <Paragraphs>203</Paragraphs>
  <Slides>15</Slides>
  <Notes>1</Notes>
  <HiddenSlides>0</HiddenSlides>
  <MMClips>0</MMClips>
  <ScaleCrop>false</ScaleCrop>
  <HeadingPairs>
    <vt:vector size="8" baseType="variant">
      <vt:variant>
        <vt:lpstr>Použitá písma</vt:lpstr>
      </vt:variant>
      <vt:variant>
        <vt:i4>8</vt:i4>
      </vt:variant>
      <vt:variant>
        <vt:lpstr>Motiv</vt:lpstr>
      </vt:variant>
      <vt:variant>
        <vt:i4>3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Montserrat</vt:lpstr>
      <vt:lpstr>Segoe UI</vt:lpstr>
      <vt:lpstr>Vinci Sans Light</vt:lpstr>
      <vt:lpstr>Wingdings</vt:lpstr>
      <vt:lpstr>1_Office Theme</vt:lpstr>
      <vt:lpstr>Motiv Office 2013–2022</vt:lpstr>
      <vt:lpstr>Motiv Office</vt:lpstr>
      <vt:lpstr>Diapositive think-cell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Sokolovi</dc:creator>
  <cp:lastModifiedBy>Šelejová Martina</cp:lastModifiedBy>
  <cp:revision>8</cp:revision>
  <cp:lastPrinted>2024-03-07T06:30:17Z</cp:lastPrinted>
  <dcterms:created xsi:type="dcterms:W3CDTF">2024-02-08T14:50:32Z</dcterms:created>
  <dcterms:modified xsi:type="dcterms:W3CDTF">2025-06-11T13:48:56Z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0x0101007902385C3B5A254CBD327BF70AB46767</vt:lpwstr>
  </property>
  <property fmtid="{D5CDD505-2E9C-101B-9397-08002B2CF9AE}" pid="3" name="MediaServiceImageTags">
    <vt:lpwstr/>
  </property>
</Properties>
</file>